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3" r:id="rId2"/>
  </p:sldMasterIdLst>
  <p:notesMasterIdLst>
    <p:notesMasterId r:id="rId29"/>
  </p:notesMasterIdLst>
  <p:sldIdLst>
    <p:sldId id="261" r:id="rId3"/>
    <p:sldId id="263" r:id="rId4"/>
    <p:sldId id="262" r:id="rId5"/>
    <p:sldId id="257" r:id="rId6"/>
    <p:sldId id="266" r:id="rId7"/>
    <p:sldId id="267" r:id="rId8"/>
    <p:sldId id="281" r:id="rId9"/>
    <p:sldId id="265" r:id="rId10"/>
    <p:sldId id="258" r:id="rId11"/>
    <p:sldId id="259" r:id="rId12"/>
    <p:sldId id="260" r:id="rId13"/>
    <p:sldId id="264" r:id="rId14"/>
    <p:sldId id="268" r:id="rId15"/>
    <p:sldId id="279" r:id="rId16"/>
    <p:sldId id="269" r:id="rId17"/>
    <p:sldId id="270" r:id="rId18"/>
    <p:sldId id="277" r:id="rId19"/>
    <p:sldId id="271" r:id="rId20"/>
    <p:sldId id="272" r:id="rId21"/>
    <p:sldId id="273" r:id="rId22"/>
    <p:sldId id="274" r:id="rId23"/>
    <p:sldId id="275" r:id="rId24"/>
    <p:sldId id="276" r:id="rId25"/>
    <p:sldId id="278" r:id="rId26"/>
    <p:sldId id="282"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62791" autoAdjust="0"/>
  </p:normalViewPr>
  <p:slideViewPr>
    <p:cSldViewPr snapToGrid="0">
      <p:cViewPr varScale="1">
        <p:scale>
          <a:sx n="79" d="100"/>
          <a:sy n="79" d="100"/>
        </p:scale>
        <p:origin x="17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A5F97-4F8F-4C77-8B18-D2F078AE7F8A}" type="datetimeFigureOut">
              <a:rPr lang="en-US" smtClean="0"/>
              <a:t>28-Apr-19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38707-8FB6-4699-B8A4-887A705F6FCC}" type="slidenum">
              <a:rPr lang="en-US" smtClean="0"/>
              <a:t>‹#›</a:t>
            </a:fld>
            <a:endParaRPr lang="en-US"/>
          </a:p>
        </p:txBody>
      </p:sp>
    </p:spTree>
    <p:extLst>
      <p:ext uri="{BB962C8B-B14F-4D97-AF65-F5344CB8AC3E}">
        <p14:creationId xmlns:p14="http://schemas.microsoft.com/office/powerpoint/2010/main" val="153341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Thanks very much for the introduction John and thanks for the opportunity to speak to this group of intellectuals,</a:t>
            </a:r>
            <a:r>
              <a:rPr lang="en-GB" baseline="0" dirty="0" smtClean="0"/>
              <a:t> DevOps and security professionals today. </a:t>
            </a:r>
            <a:r>
              <a:rPr lang="en-GB" dirty="0" smtClean="0"/>
              <a:t>Hello </a:t>
            </a:r>
            <a:r>
              <a:rPr lang="en-GB" dirty="0"/>
              <a:t>everyone, thank you for being </a:t>
            </a:r>
            <a:r>
              <a:rPr lang="en-GB" dirty="0" smtClean="0"/>
              <a:t>here. My name is David Okeyode and I’m a cloud security architect at Sophos.</a:t>
            </a:r>
            <a:r>
              <a:rPr lang="en-GB" baseline="0" dirty="0" smtClean="0"/>
              <a:t> For those that may not know, Sophos is an IT security company based in Abingdon, Oxfordshire. We’ve been around for over 30 years and we’re a global leader in </a:t>
            </a:r>
            <a:r>
              <a:rPr lang="en-GB" baseline="0" dirty="0" err="1" smtClean="0"/>
              <a:t>CyberSecurity</a:t>
            </a:r>
            <a:r>
              <a:rPr lang="en-GB" baseline="0" dirty="0" smtClean="0"/>
              <a:t> including areas like endpoint security, network security and cloud security that I’ll be talking to you about today.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FE111E-8370-4CBF-8E6A-000FF9B77A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787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smtClean="0"/>
              <a:t>We’ve forgotten the ecosystem</a:t>
            </a:r>
          </a:p>
          <a:p>
            <a:r>
              <a:rPr lang="en-US" dirty="0" smtClean="0"/>
              <a:t>The second issue that we have with the way security currently operates in organizations is that for far too long we’ve made security about technologies and point products..</a:t>
            </a:r>
            <a:r>
              <a:rPr lang="en-US" baseline="0" dirty="0" smtClean="0"/>
              <a:t> Yeah we talk about defense in depth but we’ve again not translated this into a DevOps world</a:t>
            </a:r>
            <a:r>
              <a:rPr lang="en-US" dirty="0" smtClean="0"/>
              <a:t>… </a:t>
            </a:r>
          </a:p>
          <a:p>
            <a:endParaRPr lang="en-US" dirty="0" smtClean="0"/>
          </a:p>
          <a:p>
            <a:r>
              <a:rPr lang="en-US" dirty="0" smtClean="0"/>
              <a:t>We have to a big extent become very myopic in our focus rather than seeing the big picture</a:t>
            </a:r>
          </a:p>
          <a:p>
            <a:endParaRPr lang="en-US" dirty="0" smtClean="0"/>
          </a:p>
          <a:p>
            <a:r>
              <a:rPr lang="en-US" dirty="0" smtClean="0"/>
              <a:t>In truth security should be just an attribute of a system and software and not an after thought add-on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one thing that security teams know very well is that hackers don’t care about the</a:t>
            </a:r>
            <a:r>
              <a:rPr lang="en-GB" baseline="0" dirty="0" smtClean="0"/>
              <a:t> point of entry into our environment, they just want a point of entry! We’ve always known this but yet we’ve left a big part of our environment under risk by not getting involved with the DevOps culture shift.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rgbClr val="302A26"/>
                </a:solidFill>
                <a:effectLst/>
                <a:latin typeface="Adelle Sans Light"/>
                <a:ea typeface="Adelle Sans Light"/>
                <a:cs typeface="Adelle Sans Light"/>
                <a:sym typeface="Adelle Sans Light"/>
              </a:rPr>
              <a:t>And we need only look at the tactics hackers have been using in the past 5 years to see what I mean by this. </a:t>
            </a:r>
            <a:r>
              <a:rPr lang="en-GB" b="1" dirty="0" smtClean="0"/>
              <a:t>Hackers treat our</a:t>
            </a:r>
            <a:r>
              <a:rPr lang="en-CA" sz="1200" b="1" dirty="0" smtClean="0">
                <a:solidFill>
                  <a:srgbClr val="302A26"/>
                </a:solidFill>
                <a:effectLst/>
                <a:latin typeface="Adelle Sans Light"/>
                <a:ea typeface="Adelle Sans Light"/>
                <a:cs typeface="Adelle Sans Light"/>
                <a:sym typeface="Adelle Sans Light"/>
              </a:rPr>
              <a:t> environments like an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rgbClr val="302A26"/>
                </a:solidFill>
                <a:effectLst/>
                <a:latin typeface="Adelle Sans Light"/>
                <a:ea typeface="Adelle Sans Light"/>
                <a:cs typeface="Adelle Sans Light"/>
                <a:sym typeface="Adelle Sans Light"/>
              </a:rPr>
              <a:t>They'll attack it at a weak point, then hop through the environment, switching methods on the fly and as necessary, evading capture and slowly eroding security measures until they get to exactly where they want to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rgbClr val="302A26"/>
              </a:solidFill>
              <a:effectLst/>
              <a:latin typeface="Adelle Sans Light"/>
              <a:ea typeface="Adelle Sans Light"/>
              <a:cs typeface="Adelle Sans Light"/>
              <a:sym typeface="Adelle Sans Light"/>
            </a:endParaRPr>
          </a:p>
          <a:p>
            <a:r>
              <a:rPr lang="en-GB" dirty="0" smtClean="0"/>
              <a:t>An</a:t>
            </a:r>
            <a:r>
              <a:rPr lang="en-GB" baseline="0" dirty="0" smtClean="0"/>
              <a:t> example of this is the infamous Equifax breach. </a:t>
            </a:r>
            <a:r>
              <a:rPr lang="en-US" baseline="0" dirty="0" smtClean="0"/>
              <a:t>Hacker bots were scanning the internet for vulnerable systems and they stumbled on a weak point in the Equifax environment. This started a month long reconnaissance </a:t>
            </a:r>
            <a:r>
              <a:rPr lang="en-US" baseline="0" dirty="0" smtClean="0"/>
              <a:t>within the environment, hiding in the Equifax network for more than four months before the security team stumbled on this. At that point, they already accessed the personal information of over 143 million people.</a:t>
            </a:r>
            <a:endParaRPr lang="en-GB" dirty="0" smtClean="0"/>
          </a:p>
          <a:p>
            <a:endParaRPr lang="en-GB" dirty="0" smtClean="0"/>
          </a:p>
          <a:p>
            <a:r>
              <a:rPr lang="en-GB" sz="1200" dirty="0" smtClean="0">
                <a:solidFill>
                  <a:srgbClr val="302A26"/>
                </a:solidFill>
                <a:effectLst/>
                <a:latin typeface="Adelle Sans Light"/>
                <a:ea typeface="Adelle Sans Light"/>
                <a:cs typeface="Adelle Sans Light"/>
                <a:sym typeface="Adelle Sans Light"/>
              </a:rPr>
              <a:t>The security function cannot afford to get involved only at the end. We need to take a different approach and</a:t>
            </a:r>
            <a:r>
              <a:rPr lang="en-GB" sz="1200" baseline="0" dirty="0" smtClean="0">
                <a:solidFill>
                  <a:srgbClr val="302A26"/>
                </a:solidFill>
                <a:effectLst/>
                <a:latin typeface="Adelle Sans Light"/>
                <a:ea typeface="Adelle Sans Light"/>
                <a:cs typeface="Adelle Sans Light"/>
                <a:sym typeface="Adelle Sans Light"/>
              </a:rPr>
              <a:t> start seeing </a:t>
            </a:r>
            <a:r>
              <a:rPr lang="en-CA" sz="1200" dirty="0" smtClean="0">
                <a:solidFill>
                  <a:srgbClr val="302A26"/>
                </a:solidFill>
                <a:effectLst/>
                <a:latin typeface="Adelle Sans Light"/>
                <a:ea typeface="Adelle Sans Light"/>
                <a:cs typeface="Adelle Sans Light"/>
                <a:sym typeface="Adelle Sans Light"/>
              </a:rPr>
              <a:t>security as a system.</a:t>
            </a:r>
            <a:r>
              <a:rPr lang="en-CA" sz="1200" baseline="0" dirty="0" smtClean="0">
                <a:solidFill>
                  <a:srgbClr val="302A26"/>
                </a:solidFill>
                <a:effectLst/>
                <a:latin typeface="Adelle Sans Light"/>
                <a:ea typeface="Adelle Sans Light"/>
                <a:cs typeface="Adelle Sans Light"/>
                <a:sym typeface="Adelle Sans Light"/>
              </a:rPr>
              <a:t> </a:t>
            </a:r>
            <a:r>
              <a:rPr lang="en-CA" sz="1200" dirty="0" smtClean="0">
                <a:solidFill>
                  <a:srgbClr val="302A26"/>
                </a:solidFill>
                <a:effectLst/>
                <a:latin typeface="Adelle Sans Light"/>
                <a:ea typeface="Adelle Sans Light"/>
                <a:cs typeface="Adelle Sans Light"/>
                <a:sym typeface="Adelle Sans Light"/>
              </a:rPr>
              <a:t>Instead of deploying security as a product it's about examining the entire system, or ecosystem if you will, as </a:t>
            </a:r>
            <a:r>
              <a:rPr lang="en-CA" sz="1200" b="1" dirty="0" smtClean="0">
                <a:solidFill>
                  <a:srgbClr val="302A26"/>
                </a:solidFill>
                <a:effectLst/>
                <a:latin typeface="Adelle Sans Light"/>
                <a:ea typeface="Adelle Sans Light"/>
                <a:cs typeface="Adelle Sans Light"/>
                <a:sym typeface="Adelle Sans Light"/>
              </a:rPr>
              <a:t>security just be another property of a system</a:t>
            </a:r>
            <a:r>
              <a:rPr lang="en-CA" sz="1200" b="0" baseline="0" dirty="0" smtClean="0">
                <a:solidFill>
                  <a:srgbClr val="302A26"/>
                </a:solidFill>
                <a:effectLst/>
                <a:latin typeface="Adelle Sans Light"/>
                <a:ea typeface="Adelle Sans Light"/>
                <a:cs typeface="Adelle Sans Light"/>
                <a:sym typeface="Adelle Sans Light"/>
              </a:rPr>
              <a:t> </a:t>
            </a:r>
            <a:r>
              <a:rPr lang="en-CA" sz="1200" b="1" baseline="0" dirty="0" smtClean="0">
                <a:solidFill>
                  <a:srgbClr val="302A26"/>
                </a:solidFill>
                <a:effectLst/>
                <a:latin typeface="Adelle Sans Light"/>
                <a:ea typeface="Adelle Sans Light"/>
                <a:cs typeface="Adelle Sans Light"/>
                <a:sym typeface="Adelle Sans Light"/>
              </a:rPr>
              <a:t>- i</a:t>
            </a:r>
            <a:r>
              <a:rPr lang="en-CA" sz="1200" b="1" dirty="0" smtClean="0">
                <a:solidFill>
                  <a:srgbClr val="302A26"/>
                </a:solidFill>
                <a:effectLst/>
                <a:latin typeface="Adelle Sans Light"/>
                <a:ea typeface="Adelle Sans Light"/>
                <a:cs typeface="Adelle Sans Light"/>
                <a:sym typeface="Adelle Sans Light"/>
              </a:rPr>
              <a:t>ntegrated and pervasive throughout.</a:t>
            </a:r>
            <a:endParaRPr lang="en-GB" b="1" dirty="0" smtClean="0"/>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rgbClr val="302A26"/>
                </a:solidFill>
                <a:effectLst/>
                <a:latin typeface="Adelle Sans Light"/>
                <a:ea typeface="Adelle Sans Light"/>
                <a:cs typeface="Adelle Sans Light"/>
                <a:sym typeface="Adelle Sans Light"/>
              </a:rPr>
              <a:t>It's the old saying of "A chain is as strong as its weakest link" applied to your entire estate, both </a:t>
            </a:r>
            <a:r>
              <a:rPr lang="en-CA" sz="1200" dirty="0" err="1" smtClean="0">
                <a:solidFill>
                  <a:srgbClr val="302A26"/>
                </a:solidFill>
                <a:effectLst/>
                <a:latin typeface="Adelle Sans Light"/>
                <a:ea typeface="Adelle Sans Light"/>
                <a:cs typeface="Adelle Sans Light"/>
                <a:sym typeface="Adelle Sans Light"/>
              </a:rPr>
              <a:t>on-premise</a:t>
            </a:r>
            <a:r>
              <a:rPr lang="en-CA" sz="1200" dirty="0" smtClean="0">
                <a:solidFill>
                  <a:srgbClr val="302A26"/>
                </a:solidFill>
                <a:effectLst/>
                <a:latin typeface="Adelle Sans Light"/>
                <a:ea typeface="Adelle Sans Light"/>
                <a:cs typeface="Adelle Sans Light"/>
                <a:sym typeface="Adelle Sans Light"/>
              </a:rPr>
              <a:t> and in the cloud, both sitting at a desk and on the road. Any weakness in any part of the ecosystem is a detriment to the ecosystem as a whole. Our adversaries are doing this, the school of though behind ecosystem security thinking asks "Why don't we?". </a:t>
            </a:r>
          </a:p>
          <a:p>
            <a:endParaRPr lang="en-GB" dirty="0" smtClean="0"/>
          </a:p>
          <a:p>
            <a:r>
              <a:rPr lang="en-GB" dirty="0" smtClean="0"/>
              <a:t>And to do this, we’ll need to get involved from the very beginning as bad</a:t>
            </a:r>
            <a:r>
              <a:rPr lang="en-GB" baseline="0" dirty="0" smtClean="0"/>
              <a:t> security decisions are made from the very start of ideation, all the way through the software development, testing and operations processes!</a:t>
            </a:r>
          </a:p>
          <a:p>
            <a:endParaRPr lang="en-CA" sz="1200" dirty="0" smtClean="0">
              <a:solidFill>
                <a:srgbClr val="302A26"/>
              </a:solidFill>
              <a:effectLst/>
              <a:latin typeface="Adelle Sans Light"/>
              <a:ea typeface="Adelle Sans Light"/>
              <a:cs typeface="Adelle Sans Light"/>
              <a:sym typeface="Adelle Sans Light"/>
            </a:endParaRPr>
          </a:p>
          <a:p>
            <a:r>
              <a:rPr lang="en-GB" dirty="0" smtClean="0"/>
              <a:t>Potential </a:t>
            </a:r>
            <a:r>
              <a:rPr lang="en-US" dirty="0" smtClean="0"/>
              <a:t>security flaws can exist anywhere from the source code, code that you write, or code that you borrowed - OSS  - Open Source Code (this is big as there was a time we thought that many eyes helps to make open source code more secure.. similar to why organizations adopt peer coding… but in some cases, there have been deliberate vulnerabilities written into OSS)</a:t>
            </a:r>
          </a:p>
          <a:p>
            <a:endParaRPr lang="en-US" dirty="0" smtClean="0"/>
          </a:p>
          <a:p>
            <a:r>
              <a:rPr lang="en-US" dirty="0" smtClean="0"/>
              <a:t>What we've done so far which for many organizations is just educating developers and then stopping there is not enough. For an in-house software development team, it's a challenge to review all the source code for every software release. This is not only because of </a:t>
            </a:r>
            <a:r>
              <a:rPr lang="en-US" b="1" dirty="0" smtClean="0"/>
              <a:t>the pressure of release cycles, </a:t>
            </a:r>
            <a:r>
              <a:rPr lang="en-US" dirty="0" smtClean="0"/>
              <a:t>but because of the </a:t>
            </a:r>
            <a:r>
              <a:rPr lang="en-US" b="1" dirty="0" smtClean="0"/>
              <a:t>impracticality of requiring every developer to be familiar with all the secure coding best practices for all different programming languages</a:t>
            </a:r>
            <a:r>
              <a:rPr lang="en-US" dirty="0" smtClean="0"/>
              <a:t>, such as Java, C/C++, and Python. </a:t>
            </a:r>
          </a:p>
          <a:p>
            <a:endParaRPr lang="en-US" dirty="0" smtClean="0"/>
          </a:p>
          <a:p>
            <a:endParaRPr lang="en-CA" sz="1200" dirty="0" smtClean="0">
              <a:solidFill>
                <a:srgbClr val="302A26"/>
              </a:solidFill>
              <a:effectLst/>
              <a:latin typeface="Adelle Sans Light"/>
              <a:ea typeface="Adelle Sans Light"/>
              <a:cs typeface="Adelle Sans Light"/>
              <a:sym typeface="Adelle Sans Light"/>
            </a:endParaRPr>
          </a:p>
        </p:txBody>
      </p:sp>
      <p:sp>
        <p:nvSpPr>
          <p:cNvPr id="4" name="Slide Number Placeholder 3"/>
          <p:cNvSpPr>
            <a:spLocks noGrp="1"/>
          </p:cNvSpPr>
          <p:nvPr>
            <p:ph type="sldNum" sz="quarter" idx="10"/>
          </p:nvPr>
        </p:nvSpPr>
        <p:spPr/>
        <p:txBody>
          <a:bodyPr/>
          <a:lstStyle/>
          <a:p>
            <a:fld id="{80182CCD-FD19-468A-A672-42447696E989}" type="slidenum">
              <a:rPr lang="en-US" smtClean="0"/>
              <a:t>12</a:t>
            </a:fld>
            <a:endParaRPr lang="en-US"/>
          </a:p>
        </p:txBody>
      </p:sp>
    </p:spTree>
    <p:extLst>
      <p:ext uri="{BB962C8B-B14F-4D97-AF65-F5344CB8AC3E}">
        <p14:creationId xmlns:p14="http://schemas.microsoft.com/office/powerpoint/2010/main" val="398239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issues with where we 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616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 was at the AWS Re-Invent conference last year and there was a session titled </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Called</a:t>
            </a:r>
            <a:r>
              <a:rPr lang="en-GB" baseline="0" dirty="0" smtClean="0"/>
              <a:t> by many terms – </a:t>
            </a:r>
            <a:r>
              <a:rPr lang="en-GB" baseline="0" dirty="0" err="1" smtClean="0"/>
              <a:t>SecDevOps</a:t>
            </a:r>
            <a:r>
              <a:rPr lang="en-GB" baseline="0" dirty="0" smtClean="0"/>
              <a:t>; </a:t>
            </a:r>
            <a:r>
              <a:rPr lang="en-GB" baseline="0" dirty="0" err="1" smtClean="0"/>
              <a:t>DevOpsSec</a:t>
            </a:r>
            <a:r>
              <a:rPr lang="en-GB" baseline="0" dirty="0" smtClean="0"/>
              <a:t>; Rugged-IT</a:t>
            </a:r>
          </a:p>
          <a:p>
            <a:pPr marL="171450" indent="-171450">
              <a:buFont typeface="Arial" panose="020B0604020202020204" pitchFamily="34" charset="0"/>
              <a:buChar char="•"/>
            </a:pPr>
            <a:r>
              <a:rPr lang="en-GB" baseline="0" dirty="0" smtClean="0"/>
              <a:t>Automation and Security in the cloud world</a:t>
            </a:r>
          </a:p>
          <a:p>
            <a:pPr marL="171450" indent="-171450">
              <a:buFont typeface="Arial" panose="020B0604020202020204" pitchFamily="34" charset="0"/>
              <a:buChar char="•"/>
            </a:pPr>
            <a:r>
              <a:rPr lang="en-GB" baseline="0" dirty="0" smtClean="0"/>
              <a:t>We’ve sped up our process for creating environments and delivering applications but Security needs to match this pace also</a:t>
            </a:r>
          </a:p>
          <a:p>
            <a:pPr marL="171450" indent="-171450">
              <a:buFont typeface="Arial" panose="020B0604020202020204" pitchFamily="34" charset="0"/>
              <a:buChar char="•"/>
            </a:pPr>
            <a:r>
              <a:rPr lang="en-GB" baseline="0" dirty="0" smtClean="0"/>
              <a:t>We cannot seriously address security in the modern world without taking an automated approach.. </a:t>
            </a:r>
          </a:p>
          <a:p>
            <a:pPr marL="628650" lvl="1" indent="-171450">
              <a:buFont typeface="Arial" panose="020B0604020202020204" pitchFamily="34" charset="0"/>
              <a:buChar char="•"/>
            </a:pPr>
            <a:r>
              <a:rPr lang="en-GB" baseline="0" dirty="0" smtClean="0"/>
              <a:t>DevOps people are typically not security experts. Nothing wrong. It’s not just the skillset of many nor should it be except they want to</a:t>
            </a:r>
          </a:p>
          <a:p>
            <a:pPr marL="171450" indent="-171450">
              <a:buFont typeface="Arial" panose="020B0604020202020204" pitchFamily="34" charset="0"/>
              <a:buChar char="•"/>
            </a:pPr>
            <a:r>
              <a:rPr lang="en-GB" baseline="0" dirty="0" smtClean="0"/>
              <a:t>D</a:t>
            </a:r>
          </a:p>
          <a:p>
            <a:pPr marL="171450" indent="-171450">
              <a:buFont typeface="Arial" panose="020B0604020202020204" pitchFamily="34" charset="0"/>
              <a:buChar char="•"/>
            </a:pPr>
            <a:r>
              <a:rPr lang="en-GB" baseline="0" dirty="0" smtClean="0"/>
              <a:t>4 Principles of DevSecOps in the Cloud (according to </a:t>
            </a:r>
            <a:r>
              <a:rPr lang="en-GB" baseline="0" dirty="0" err="1" smtClean="0"/>
              <a:t>LogicWorks</a:t>
            </a:r>
            <a:r>
              <a:rPr lang="en-GB" baseline="0" dirty="0" smtClean="0"/>
              <a:t>)</a:t>
            </a:r>
          </a:p>
          <a:p>
            <a:pPr marL="628650" lvl="1" indent="-171450">
              <a:buFont typeface="Arial" panose="020B0604020202020204" pitchFamily="34" charset="0"/>
              <a:buChar char="•"/>
            </a:pPr>
            <a:r>
              <a:rPr lang="en-GB" baseline="0" dirty="0" smtClean="0"/>
              <a:t>Design for constant change</a:t>
            </a:r>
          </a:p>
          <a:p>
            <a:pPr marL="1085850" lvl="2" indent="-171450">
              <a:buFont typeface="Arial" panose="020B0604020202020204" pitchFamily="34" charset="0"/>
              <a:buChar char="•"/>
            </a:pPr>
            <a:r>
              <a:rPr lang="en-GB" baseline="0" dirty="0" smtClean="0"/>
              <a:t>We’re constantly going to </a:t>
            </a:r>
          </a:p>
          <a:p>
            <a:pPr marL="628650" lvl="1" indent="-171450">
              <a:buFont typeface="Arial" panose="020B0604020202020204" pitchFamily="34" charset="0"/>
              <a:buChar char="•"/>
            </a:pPr>
            <a:r>
              <a:rPr lang="en-GB" baseline="0" dirty="0" smtClean="0"/>
              <a:t>Build repeatable components</a:t>
            </a:r>
          </a:p>
          <a:p>
            <a:pPr marL="1085850" lvl="2" indent="-171450">
              <a:buFont typeface="Arial" panose="020B0604020202020204" pitchFamily="34" charset="0"/>
              <a:buChar char="•"/>
            </a:pPr>
            <a:r>
              <a:rPr lang="en-GB" baseline="0" dirty="0" smtClean="0"/>
              <a:t>We’re not dealing with every issue as if it’s the first time we encountered it. </a:t>
            </a:r>
          </a:p>
          <a:p>
            <a:pPr marL="628650" lvl="1" indent="-171450">
              <a:buFont typeface="Arial" panose="020B0604020202020204" pitchFamily="34" charset="0"/>
              <a:buChar char="•"/>
            </a:pPr>
            <a:r>
              <a:rPr lang="en-GB" baseline="0" dirty="0" smtClean="0"/>
              <a:t>Anticipate failure</a:t>
            </a:r>
          </a:p>
          <a:p>
            <a:pPr marL="628650" lvl="1" indent="-171450">
              <a:buFont typeface="Arial" panose="020B0604020202020204" pitchFamily="34" charset="0"/>
              <a:buChar char="•"/>
            </a:pPr>
            <a:r>
              <a:rPr lang="en-GB" baseline="0" dirty="0" smtClean="0"/>
              <a:t>Everything as code</a:t>
            </a:r>
          </a:p>
          <a:p>
            <a:pPr marL="171450" indent="-171450">
              <a:buFont typeface="Arial" panose="020B0604020202020204" pitchFamily="34" charset="0"/>
              <a:buChar char="•"/>
            </a:pPr>
            <a:r>
              <a:rPr lang="en-GB" baseline="0" dirty="0" smtClean="0"/>
              <a:t>D</a:t>
            </a:r>
          </a:p>
          <a:p>
            <a:pPr marL="171450" indent="-171450">
              <a:buFont typeface="Arial" panose="020B0604020202020204" pitchFamily="34" charset="0"/>
              <a:buChar char="•"/>
            </a:pPr>
            <a:r>
              <a:rPr lang="en-GB" baseline="0" dirty="0" smtClean="0"/>
              <a:t>Issues that we have</a:t>
            </a:r>
          </a:p>
          <a:p>
            <a:pPr marL="628650" lvl="1" indent="-171450">
              <a:buFont typeface="Arial" panose="020B0604020202020204" pitchFamily="34" charset="0"/>
              <a:buChar char="•"/>
            </a:pPr>
            <a:r>
              <a:rPr lang="en-GB" baseline="0" dirty="0" smtClean="0"/>
              <a:t>Modern applications are largely “assembled”</a:t>
            </a:r>
          </a:p>
          <a:p>
            <a:pPr marL="628650" lvl="1" indent="-171450">
              <a:buFont typeface="Arial" panose="020B0604020202020204" pitchFamily="34" charset="0"/>
              <a:buChar char="•"/>
            </a:pPr>
            <a:r>
              <a:rPr lang="en-GB" baseline="0" dirty="0" smtClean="0"/>
              <a:t>Cloud adoption and continuous dev cycles often circumvent traditional security process and checks</a:t>
            </a:r>
          </a:p>
          <a:p>
            <a:pPr marL="628650" lvl="1" indent="-171450">
              <a:buFont typeface="Arial" panose="020B0604020202020204" pitchFamily="34" charset="0"/>
              <a:buChar char="•"/>
            </a:pPr>
            <a:r>
              <a:rPr lang="en-GB" baseline="0" dirty="0" smtClean="0"/>
              <a:t>Security collaboration – Bring individuals of all abilities to a high level of proficiency in security in a short period</a:t>
            </a:r>
          </a:p>
          <a:p>
            <a:pPr marL="171450" indent="-171450">
              <a:buFont typeface="Arial" panose="020B0604020202020204" pitchFamily="34" charset="0"/>
              <a:buChar char="•"/>
            </a:pPr>
            <a:r>
              <a:rPr lang="en-GB" baseline="0" dirty="0" smtClean="0"/>
              <a:t>D</a:t>
            </a:r>
          </a:p>
          <a:p>
            <a:pPr marL="171450" indent="-171450">
              <a:buFont typeface="Arial" panose="020B0604020202020204" pitchFamily="34" charset="0"/>
              <a:buChar char="•"/>
            </a:pPr>
            <a:r>
              <a:rPr lang="en-GB" baseline="0" dirty="0" smtClean="0"/>
              <a:t>We must be able to evangelize and communicate what is going on in our organizations and market it</a:t>
            </a:r>
          </a:p>
          <a:p>
            <a:pPr marL="171450" indent="-171450">
              <a:buFont typeface="Arial" panose="020B0604020202020204" pitchFamily="34" charset="0"/>
              <a:buChar char="•"/>
            </a:pPr>
            <a:r>
              <a:rPr lang="en-GB" baseline="0" dirty="0" smtClean="0"/>
              <a:t>D</a:t>
            </a:r>
          </a:p>
          <a:p>
            <a:pPr marL="171450" indent="-171450">
              <a:buFont typeface="Arial" panose="020B0604020202020204" pitchFamily="34" charset="0"/>
              <a:buChar char="•"/>
            </a:pPr>
            <a:r>
              <a:rPr lang="en-GB" baseline="0" dirty="0" smtClean="0"/>
              <a:t>D</a:t>
            </a:r>
          </a:p>
          <a:p>
            <a:pPr marL="171450" indent="-171450">
              <a:buFont typeface="Arial" panose="020B0604020202020204" pitchFamily="34" charset="0"/>
              <a:buChar char="•"/>
            </a:pPr>
            <a:r>
              <a:rPr lang="en-GB" baseline="0" dirty="0" smtClean="0"/>
              <a:t>De</a:t>
            </a:r>
          </a:p>
          <a:p>
            <a:pPr marL="171450" indent="-171450">
              <a:buFont typeface="Arial" panose="020B0604020202020204" pitchFamily="34" charset="0"/>
              <a:buChar char="•"/>
            </a:pPr>
            <a:r>
              <a:rPr lang="en-GB" baseline="0" dirty="0" smtClean="0"/>
              <a:t>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0182CCD-FD19-468A-A672-42447696E989}" type="slidenum">
              <a:rPr lang="en-US" smtClean="0"/>
              <a:t>15</a:t>
            </a:fld>
            <a:endParaRPr lang="en-US"/>
          </a:p>
        </p:txBody>
      </p:sp>
    </p:spTree>
    <p:extLst>
      <p:ext uri="{BB962C8B-B14F-4D97-AF65-F5344CB8AC3E}">
        <p14:creationId xmlns:p14="http://schemas.microsoft.com/office/powerpoint/2010/main" val="31851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Focus on automation</a:t>
            </a:r>
          </a:p>
          <a:p>
            <a:pPr lvl="1"/>
            <a:r>
              <a:rPr lang="en-US" dirty="0" smtClean="0"/>
              <a:t>Why? Because time matters in a </a:t>
            </a:r>
            <a:r>
              <a:rPr lang="en-US" dirty="0" err="1" smtClean="0"/>
              <a:t>devops</a:t>
            </a:r>
            <a:r>
              <a:rPr lang="en-US" dirty="0" smtClean="0"/>
              <a:t>, continuous delivery world</a:t>
            </a:r>
          </a:p>
          <a:p>
            <a:pPr lvl="1"/>
            <a:r>
              <a:rPr lang="en-GB" dirty="0" smtClean="0"/>
              <a:t>We can’t integrate</a:t>
            </a:r>
            <a:r>
              <a:rPr lang="en-GB" baseline="0" dirty="0" smtClean="0"/>
              <a:t> and enter this world with our manual scanning, reports and processes</a:t>
            </a:r>
            <a:endParaRPr lang="en-US" dirty="0" smtClean="0"/>
          </a:p>
          <a:p>
            <a:endParaRPr lang="en-GB" dirty="0" smtClean="0"/>
          </a:p>
          <a:p>
            <a:endParaRPr lang="en-US" dirty="0"/>
          </a:p>
        </p:txBody>
      </p:sp>
      <p:sp>
        <p:nvSpPr>
          <p:cNvPr id="4" name="Slide Number Placeholder 3"/>
          <p:cNvSpPr>
            <a:spLocks noGrp="1"/>
          </p:cNvSpPr>
          <p:nvPr>
            <p:ph type="sldNum" sz="quarter" idx="10"/>
          </p:nvPr>
        </p:nvSpPr>
        <p:spPr/>
        <p:txBody>
          <a:bodyPr/>
          <a:lstStyle/>
          <a:p>
            <a:fld id="{80182CCD-FD19-468A-A672-42447696E989}" type="slidenum">
              <a:rPr lang="en-US" smtClean="0"/>
              <a:t>20</a:t>
            </a:fld>
            <a:endParaRPr lang="en-US"/>
          </a:p>
        </p:txBody>
      </p:sp>
    </p:spTree>
    <p:extLst>
      <p:ext uri="{BB962C8B-B14F-4D97-AF65-F5344CB8AC3E}">
        <p14:creationId xmlns:p14="http://schemas.microsoft.com/office/powerpoint/2010/main" val="4128607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Shifting left…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Security in </a:t>
            </a:r>
            <a:r>
              <a:rPr lang="en-US" dirty="0" err="1" smtClean="0"/>
              <a:t>DevSecOps</a:t>
            </a:r>
            <a:r>
              <a:rPr lang="en-US" dirty="0" smtClean="0"/>
              <a:t> moves it’s activities to earlier</a:t>
            </a:r>
            <a:r>
              <a:rPr lang="en-US" baseline="0" dirty="0" smtClean="0"/>
              <a:t> stages of the Software Delivery lifecycle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Security gets involved </a:t>
            </a:r>
            <a:r>
              <a:rPr lang="en-US" dirty="0" smtClean="0"/>
              <a:t>from the ideation to production and all the way 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of course there will be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 example, security will need to learn we need to learn Dev and Ops tools</a:t>
            </a:r>
            <a:r>
              <a:rPr lang="en-US" baseline="0" dirty="0" smtClean="0"/>
              <a:t> and </a:t>
            </a:r>
            <a:r>
              <a:rPr lang="en-US" dirty="0" smtClean="0"/>
              <a:t>terminologies… like source control, </a:t>
            </a:r>
            <a:r>
              <a:rPr lang="en-US" dirty="0" err="1" smtClean="0"/>
              <a:t>git</a:t>
            </a:r>
            <a:r>
              <a:rPr lang="en-US" dirty="0" smtClean="0"/>
              <a:t>, ci server, Jenkins, CICD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Security will need to learn new security tools that integrates well with the CICD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The goal of</a:t>
            </a:r>
            <a:r>
              <a:rPr lang="en-US" b="1" baseline="0" dirty="0" smtClean="0"/>
              <a:t> this will be to educate and empower Dev and Ops to s</a:t>
            </a:r>
            <a:r>
              <a:rPr lang="en-US" b="1" dirty="0" smtClean="0"/>
              <a:t>ee security not as an outside activity but as an attribute of the application that they are managing and operating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I can’t emphasize this enough. We must integrate with the existing toolsets and orchestration workflows</a:t>
            </a:r>
            <a:r>
              <a:rPr lang="en-GB" b="1" baseline="0" dirty="0" smtClean="0"/>
              <a:t> that DevOps teams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smtClean="0"/>
              <a:t>An example of that is the Sophos Cloud </a:t>
            </a:r>
            <a:r>
              <a:rPr lang="en-GB" b="1" baseline="0" dirty="0" err="1" smtClean="0"/>
              <a:t>Optix</a:t>
            </a:r>
            <a:r>
              <a:rPr lang="en-GB" b="1" baseline="0" dirty="0" smtClean="0"/>
              <a:t> solution integrating with Jenkins and the CICD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smtClean="0"/>
              <a:t>How many of you use Jenkins?</a:t>
            </a:r>
            <a:endParaRPr lang="en-US" dirty="0" smtClean="0"/>
          </a:p>
          <a:p>
            <a:endParaRPr lang="en-GB" dirty="0" smtClean="0"/>
          </a:p>
          <a:p>
            <a:endParaRPr lang="en-US" dirty="0"/>
          </a:p>
        </p:txBody>
      </p:sp>
      <p:sp>
        <p:nvSpPr>
          <p:cNvPr id="4" name="Slide Number Placeholder 3"/>
          <p:cNvSpPr>
            <a:spLocks noGrp="1"/>
          </p:cNvSpPr>
          <p:nvPr>
            <p:ph type="sldNum" sz="quarter" idx="10"/>
          </p:nvPr>
        </p:nvSpPr>
        <p:spPr/>
        <p:txBody>
          <a:bodyPr/>
          <a:lstStyle/>
          <a:p>
            <a:fld id="{80182CCD-FD19-468A-A672-42447696E989}" type="slidenum">
              <a:rPr lang="en-US" smtClean="0"/>
              <a:t>21</a:t>
            </a:fld>
            <a:endParaRPr lang="en-US"/>
          </a:p>
        </p:txBody>
      </p:sp>
    </p:spTree>
    <p:extLst>
      <p:ext uri="{BB962C8B-B14F-4D97-AF65-F5344CB8AC3E}">
        <p14:creationId xmlns:p14="http://schemas.microsoft.com/office/powerpoint/2010/main" val="357369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182CCD-FD19-468A-A672-42447696E989}" type="slidenum">
              <a:rPr lang="en-US" smtClean="0"/>
              <a:t>22</a:t>
            </a:fld>
            <a:endParaRPr lang="en-US"/>
          </a:p>
        </p:txBody>
      </p:sp>
    </p:spTree>
    <p:extLst>
      <p:ext uri="{BB962C8B-B14F-4D97-AF65-F5344CB8AC3E}">
        <p14:creationId xmlns:p14="http://schemas.microsoft.com/office/powerpoint/2010/main" val="365659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a:t>
            </a:r>
            <a:r>
              <a:rPr lang="en-US" dirty="0" err="1" smtClean="0"/>
              <a:t>devsecops</a:t>
            </a:r>
            <a:r>
              <a:rPr lang="en-US" dirty="0" smtClean="0"/>
              <a:t> is about the security professionals in your organization engaging with you at a very early stage… similar to what the </a:t>
            </a:r>
            <a:r>
              <a:rPr lang="en-US" dirty="0" err="1" smtClean="0"/>
              <a:t>devops</a:t>
            </a:r>
            <a:r>
              <a:rPr lang="en-US" dirty="0" smtClean="0"/>
              <a:t> culture has achieved with the collaboration between development and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truth is that this wont be easy.. for most organizations, for every 100 development professionals, there are 10 ops</a:t>
            </a:r>
            <a:r>
              <a:rPr lang="en-US" baseline="0" dirty="0" smtClean="0"/>
              <a:t> professionals and 1 </a:t>
            </a:r>
            <a:r>
              <a:rPr lang="en-US" dirty="0" smtClean="0"/>
              <a:t>security professional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a:t>
            </a:r>
            <a:r>
              <a:rPr lang="en-US" dirty="0" err="1" smtClean="0"/>
              <a:t>DevSecOps</a:t>
            </a:r>
            <a:r>
              <a:rPr lang="en-US" dirty="0" smtClean="0"/>
              <a:t> cannot be about</a:t>
            </a:r>
            <a:r>
              <a:rPr lang="en-US" baseline="0" dirty="0" smtClean="0"/>
              <a:t> security doing all the work. That won’t be scalable across an organization.. Instead the focus of security needs to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a:t>
            </a:r>
            <a:r>
              <a:rPr lang="en-US" dirty="0" err="1" smtClean="0"/>
              <a:t>DevSecOps</a:t>
            </a:r>
            <a:r>
              <a:rPr lang="en-US" dirty="0" smtClean="0"/>
              <a:t>, security focuses on education and empowerment and not gating.. similar to what DevOps achieved with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goal will not be to make Dev and Ops security experts! The goal will instead be to know enough</a:t>
            </a:r>
            <a:r>
              <a:rPr lang="en-GB" baseline="0" dirty="0" smtClean="0"/>
              <a:t> to be able to make the right decisions with Security acting as trusted advisors and auditors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Security team </a:t>
            </a:r>
            <a:r>
              <a:rPr lang="en-US" dirty="0" err="1" smtClean="0"/>
              <a:t>dont</a:t>
            </a:r>
            <a:r>
              <a:rPr lang="en-US" dirty="0" smtClean="0"/>
              <a:t> take on the role of testers but auditors and enablers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Giving more ownership rather than just automation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GB" dirty="0" smtClean="0"/>
          </a:p>
          <a:p>
            <a:endParaRPr lang="en-US" dirty="0"/>
          </a:p>
        </p:txBody>
      </p:sp>
      <p:sp>
        <p:nvSpPr>
          <p:cNvPr id="4" name="Slide Number Placeholder 3"/>
          <p:cNvSpPr>
            <a:spLocks noGrp="1"/>
          </p:cNvSpPr>
          <p:nvPr>
            <p:ph type="sldNum" sz="quarter" idx="10"/>
          </p:nvPr>
        </p:nvSpPr>
        <p:spPr/>
        <p:txBody>
          <a:bodyPr/>
          <a:lstStyle/>
          <a:p>
            <a:fld id="{80182CCD-FD19-468A-A672-42447696E989}" type="slidenum">
              <a:rPr lang="en-US" smtClean="0"/>
              <a:t>23</a:t>
            </a:fld>
            <a:endParaRPr lang="en-US"/>
          </a:p>
        </p:txBody>
      </p:sp>
    </p:spTree>
    <p:extLst>
      <p:ext uri="{BB962C8B-B14F-4D97-AF65-F5344CB8AC3E}">
        <p14:creationId xmlns:p14="http://schemas.microsoft.com/office/powerpoint/2010/main" val="162479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638707-8FB6-4699-B8A4-887A705F6FCC}" type="slidenum">
              <a:rPr lang="en-US" smtClean="0"/>
              <a:t>24</a:t>
            </a:fld>
            <a:endParaRPr lang="en-US"/>
          </a:p>
        </p:txBody>
      </p:sp>
    </p:spTree>
    <p:extLst>
      <p:ext uri="{BB962C8B-B14F-4D97-AF65-F5344CB8AC3E}">
        <p14:creationId xmlns:p14="http://schemas.microsoft.com/office/powerpoint/2010/main" val="145664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638707-8FB6-4699-B8A4-887A705F6FCC}" type="slidenum">
              <a:rPr lang="en-US" smtClean="0"/>
              <a:t>25</a:t>
            </a:fld>
            <a:endParaRPr lang="en-US"/>
          </a:p>
        </p:txBody>
      </p:sp>
    </p:spTree>
    <p:extLst>
      <p:ext uri="{BB962C8B-B14F-4D97-AF65-F5344CB8AC3E}">
        <p14:creationId xmlns:p14="http://schemas.microsoft.com/office/powerpoint/2010/main" val="3818671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638707-8FB6-4699-B8A4-887A705F6FCC}" type="slidenum">
              <a:rPr lang="en-US" smtClean="0"/>
              <a:t>26</a:t>
            </a:fld>
            <a:endParaRPr lang="en-US"/>
          </a:p>
        </p:txBody>
      </p:sp>
    </p:spTree>
    <p:extLst>
      <p:ext uri="{BB962C8B-B14F-4D97-AF65-F5344CB8AC3E}">
        <p14:creationId xmlns:p14="http://schemas.microsoft.com/office/powerpoint/2010/main" val="156920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I’ll like to highlight that </a:t>
            </a:r>
            <a:endParaRPr lang="en-US" dirty="0"/>
          </a:p>
        </p:txBody>
      </p:sp>
      <p:sp>
        <p:nvSpPr>
          <p:cNvPr id="4" name="Slide Number Placeholder 3"/>
          <p:cNvSpPr>
            <a:spLocks noGrp="1"/>
          </p:cNvSpPr>
          <p:nvPr>
            <p:ph type="sldNum" sz="quarter" idx="10"/>
          </p:nvPr>
        </p:nvSpPr>
        <p:spPr/>
        <p:txBody>
          <a:bodyPr/>
          <a:lstStyle/>
          <a:p>
            <a:fld id="{E8638707-8FB6-4699-B8A4-887A705F6FCC}" type="slidenum">
              <a:rPr lang="en-US" smtClean="0"/>
              <a:t>2</a:t>
            </a:fld>
            <a:endParaRPr lang="en-US"/>
          </a:p>
        </p:txBody>
      </p:sp>
    </p:spTree>
    <p:extLst>
      <p:ext uri="{BB962C8B-B14F-4D97-AF65-F5344CB8AC3E}">
        <p14:creationId xmlns:p14="http://schemas.microsoft.com/office/powerpoint/2010/main" val="324124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Waterfall</a:t>
            </a:r>
          </a:p>
          <a:p>
            <a:pPr marL="171450" indent="-171450">
              <a:buFont typeface="Arial" panose="020B0604020202020204" pitchFamily="34" charset="0"/>
              <a:buChar char="•"/>
            </a:pPr>
            <a:r>
              <a:rPr lang="en-US" dirty="0" smtClean="0"/>
              <a:t>Weeks long development followed by weeks long testing followed by weeks long user testing </a:t>
            </a:r>
            <a:r>
              <a:rPr lang="en-US" dirty="0" err="1" smtClean="0"/>
              <a:t>doesnt</a:t>
            </a:r>
            <a:r>
              <a:rPr lang="en-US" dirty="0" smtClean="0"/>
              <a:t> work</a:t>
            </a:r>
          </a:p>
          <a:p>
            <a:pPr marL="171450" indent="-171450">
              <a:buFont typeface="Arial" panose="020B0604020202020204" pitchFamily="34" charset="0"/>
              <a:buChar char="•"/>
            </a:pPr>
            <a:r>
              <a:rPr lang="en-US" dirty="0" smtClean="0"/>
              <a:t>Customers expect quick releases</a:t>
            </a:r>
          </a:p>
          <a:p>
            <a:pPr marL="171450" indent="-171450">
              <a:buFont typeface="Arial" panose="020B0604020202020204" pitchFamily="34" charset="0"/>
              <a:buChar char="•"/>
            </a:pPr>
            <a:r>
              <a:rPr lang="en-US" dirty="0" smtClean="0"/>
              <a:t>Can hurt competitively</a:t>
            </a:r>
          </a:p>
          <a:p>
            <a:endParaRPr lang="en-GB" dirty="0" smtClean="0"/>
          </a:p>
          <a:p>
            <a:r>
              <a:rPr lang="en-US" b="1" dirty="0" smtClean="0"/>
              <a:t>Agile</a:t>
            </a:r>
          </a:p>
          <a:p>
            <a:r>
              <a:rPr lang="en-US" dirty="0" smtClean="0"/>
              <a:t>Agile comes in to fit some of the gaps</a:t>
            </a:r>
          </a:p>
          <a:p>
            <a:r>
              <a:rPr lang="en-US" dirty="0" smtClean="0"/>
              <a:t>Agile works to speed up the delivery of applications</a:t>
            </a:r>
          </a:p>
          <a:p>
            <a:r>
              <a:rPr lang="en-US" dirty="0" smtClean="0"/>
              <a:t>Agile solves the problem of multiple releases</a:t>
            </a:r>
          </a:p>
          <a:p>
            <a:r>
              <a:rPr lang="en-US" dirty="0" smtClean="0"/>
              <a:t>Typical agile projects are organized in 1 to 2 weeks sprint</a:t>
            </a:r>
          </a:p>
          <a:p>
            <a:r>
              <a:rPr lang="en-US" dirty="0" smtClean="0"/>
              <a:t>Agile allows product owners to define sprint backlogs and development teams to prioritize work</a:t>
            </a:r>
          </a:p>
          <a:p>
            <a:r>
              <a:rPr lang="en-US" dirty="0" smtClean="0"/>
              <a:t>Dev teams can re-arrange tasks based on bottlenecks or priority</a:t>
            </a:r>
          </a:p>
          <a:p>
            <a:r>
              <a:rPr lang="en-US" dirty="0" smtClean="0"/>
              <a:t>Agile solves a lot of problems that we had with waterfall but it didn't solve all the issues</a:t>
            </a:r>
          </a:p>
          <a:p>
            <a:endParaRPr lang="en-US" dirty="0" smtClean="0"/>
          </a:p>
          <a:p>
            <a:r>
              <a:rPr lang="en-US" dirty="0" smtClean="0"/>
              <a:t>There's more to software delivery than software development</a:t>
            </a:r>
            <a:r>
              <a:rPr lang="en-US" b="1" dirty="0" smtClean="0"/>
              <a:t>.. we have to deal with the environment that the software will run </a:t>
            </a:r>
            <a:r>
              <a:rPr lang="en-US" dirty="0" smtClean="0"/>
              <a:t>- building servers, networking (operations)</a:t>
            </a:r>
          </a:p>
          <a:p>
            <a:pPr lvl="1"/>
            <a:r>
              <a:rPr lang="en-US" dirty="0" smtClean="0"/>
              <a:t>Software delivery (Development, Testing, Operations)</a:t>
            </a:r>
          </a:p>
          <a:p>
            <a:pPr lvl="2"/>
            <a:r>
              <a:rPr lang="en-US" dirty="0" smtClean="0"/>
              <a:t>Agile solves the dev and testing issues but not the operations</a:t>
            </a:r>
          </a:p>
          <a:p>
            <a:endParaRPr lang="en-GB" dirty="0" smtClean="0"/>
          </a:p>
          <a:p>
            <a:r>
              <a:rPr lang="en-US" sz="1200" b="0" i="0" kern="1200" dirty="0" smtClean="0">
                <a:solidFill>
                  <a:schemeClr val="tx1"/>
                </a:solidFill>
                <a:effectLst/>
                <a:latin typeface="+mn-lt"/>
                <a:ea typeface="+mn-ea"/>
                <a:cs typeface="+mn-cs"/>
              </a:rPr>
              <a:t>DevOps as "a set of practices intended to reduce the time between committing a change to a system and the change being placed into normal production, while ensuring high quality</a:t>
            </a:r>
          </a:p>
          <a:p>
            <a:r>
              <a:rPr lang="en-GB" sz="1200" b="0" i="0" kern="1200" dirty="0" smtClean="0">
                <a:solidFill>
                  <a:schemeClr val="tx1"/>
                </a:solidFill>
                <a:effectLst/>
                <a:latin typeface="+mn-lt"/>
                <a:ea typeface="+mn-ea"/>
                <a:cs typeface="+mn-cs"/>
              </a:rPr>
              <a:t>DevOps is a combination of</a:t>
            </a:r>
            <a:r>
              <a:rPr lang="en-GB"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practices</a:t>
            </a:r>
            <a:r>
              <a:rPr lang="en-US" sz="1200" b="0" i="0" kern="1200" baseline="0" dirty="0" smtClean="0">
                <a:solidFill>
                  <a:schemeClr val="tx1"/>
                </a:solidFill>
                <a:effectLst/>
                <a:latin typeface="+mn-lt"/>
                <a:ea typeface="+mn-ea"/>
                <a:cs typeface="+mn-cs"/>
              </a:rPr>
              <a:t> or processes, </a:t>
            </a:r>
            <a:r>
              <a:rPr lang="en-US" sz="1200" b="0" i="0" kern="1200" dirty="0" smtClean="0">
                <a:solidFill>
                  <a:schemeClr val="tx1"/>
                </a:solidFill>
                <a:effectLst/>
                <a:latin typeface="+mn-lt"/>
                <a:ea typeface="+mn-ea"/>
                <a:cs typeface="+mn-cs"/>
              </a:rPr>
              <a:t>tools and technology to increases an organization's ability to deliver </a:t>
            </a:r>
            <a:r>
              <a:rPr lang="en-US" sz="1200" b="1" i="0" kern="1200" dirty="0" smtClean="0">
                <a:solidFill>
                  <a:schemeClr val="tx1"/>
                </a:solidFill>
                <a:effectLst/>
                <a:latin typeface="+mn-lt"/>
                <a:ea typeface="+mn-ea"/>
                <a:cs typeface="+mn-cs"/>
              </a:rPr>
              <a:t>applications</a:t>
            </a:r>
            <a:r>
              <a:rPr lang="en-US" sz="1200" b="0" i="0" kern="1200" dirty="0" smtClean="0">
                <a:solidFill>
                  <a:schemeClr val="tx1"/>
                </a:solidFill>
                <a:effectLst/>
                <a:latin typeface="+mn-lt"/>
                <a:ea typeface="+mn-ea"/>
                <a:cs typeface="+mn-cs"/>
              </a:rPr>
              <a:t> and services at high velocity: evolving and improving products at a faster pace than organizations using traditional software development and infrastructure management processes.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02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issues with where we 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97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Waterfall</a:t>
            </a:r>
          </a:p>
          <a:p>
            <a:pPr lvl="1"/>
            <a:r>
              <a:rPr lang="en-US" dirty="0" smtClean="0"/>
              <a:t>Weeks long development followed by weeks long testing followed by weeks long user testing </a:t>
            </a:r>
            <a:r>
              <a:rPr lang="en-US" dirty="0" err="1" smtClean="0"/>
              <a:t>doesnt</a:t>
            </a:r>
            <a:r>
              <a:rPr lang="en-US" dirty="0" smtClean="0"/>
              <a:t> work</a:t>
            </a:r>
          </a:p>
          <a:p>
            <a:pPr lvl="1"/>
            <a:r>
              <a:rPr lang="en-US" dirty="0" smtClean="0"/>
              <a:t>Customers expect quick releases</a:t>
            </a:r>
          </a:p>
          <a:p>
            <a:pPr lvl="1"/>
            <a:r>
              <a:rPr lang="en-US" dirty="0" smtClean="0"/>
              <a:t>Can hurt competitively</a:t>
            </a:r>
          </a:p>
          <a:p>
            <a:r>
              <a:rPr lang="en-US" b="1" dirty="0" smtClean="0"/>
              <a:t>Agile</a:t>
            </a:r>
          </a:p>
          <a:p>
            <a:pPr lvl="1"/>
            <a:r>
              <a:rPr lang="en-US" dirty="0" smtClean="0"/>
              <a:t>Agile comes in to fit some of the gaps</a:t>
            </a:r>
          </a:p>
          <a:p>
            <a:pPr lvl="1"/>
            <a:r>
              <a:rPr lang="en-US" dirty="0" smtClean="0"/>
              <a:t>Agile works to speed up the delivery of applications</a:t>
            </a:r>
          </a:p>
          <a:p>
            <a:pPr lvl="1"/>
            <a:r>
              <a:rPr lang="en-US" dirty="0" smtClean="0"/>
              <a:t>Agile solves the problem of multiple releases</a:t>
            </a:r>
          </a:p>
          <a:p>
            <a:pPr lvl="1"/>
            <a:r>
              <a:rPr lang="en-US" dirty="0" smtClean="0"/>
              <a:t>Typical agile projects are organized in 1 to 2 weeks sprint</a:t>
            </a:r>
          </a:p>
          <a:p>
            <a:pPr lvl="1"/>
            <a:r>
              <a:rPr lang="en-US" dirty="0" smtClean="0"/>
              <a:t>Agile allows product owners to define sprint backlogs and development teams to prioritize work</a:t>
            </a:r>
          </a:p>
          <a:p>
            <a:pPr lvl="1"/>
            <a:r>
              <a:rPr lang="en-US" b="0" dirty="0" smtClean="0"/>
              <a:t>Dev teams can re-arrange tasks based on bottlenecks or priority</a:t>
            </a:r>
          </a:p>
          <a:p>
            <a:r>
              <a:rPr lang="en-US" b="1" dirty="0" smtClean="0"/>
              <a:t>Agile solves a lot of problems that we had with waterfall but it didn't solve all the issues</a:t>
            </a:r>
          </a:p>
          <a:p>
            <a:pPr lvl="1"/>
            <a:r>
              <a:rPr lang="en-US" dirty="0" smtClean="0"/>
              <a:t>There's more to software delivery than software development.. we have to deal with the environment that the software will run - building servers, networking (operations)</a:t>
            </a:r>
          </a:p>
          <a:p>
            <a:pPr lvl="1"/>
            <a:r>
              <a:rPr lang="en-US" dirty="0" smtClean="0"/>
              <a:t>Software delivery (Development, Testing, Operations)</a:t>
            </a:r>
          </a:p>
          <a:p>
            <a:pPr lvl="2"/>
            <a:r>
              <a:rPr lang="en-US" dirty="0" smtClean="0"/>
              <a:t>Agile solves the dev and testing issues but not the operations</a:t>
            </a:r>
          </a:p>
          <a:p>
            <a:r>
              <a:rPr lang="en-US" b="1" dirty="0" smtClean="0"/>
              <a:t>DevOps is about speeding up the software delivery process</a:t>
            </a:r>
          </a:p>
          <a:p>
            <a:endParaRPr lang="en-US" dirty="0" smtClean="0"/>
          </a:p>
          <a:p>
            <a:r>
              <a:rPr lang="en-US" b="1" dirty="0" smtClean="0"/>
              <a:t>Agile is a development methodology. DevOps is a culture shift.. </a:t>
            </a:r>
            <a:r>
              <a:rPr lang="en-US" b="1" dirty="0" err="1" smtClean="0"/>
              <a:t>devops</a:t>
            </a:r>
            <a:r>
              <a:rPr lang="en-US" b="1" dirty="0" smtClean="0"/>
              <a:t> is a way of approach to overall application lifecycle</a:t>
            </a:r>
          </a:p>
          <a:p>
            <a:pPr lvl="1"/>
            <a:r>
              <a:rPr lang="en-US" dirty="0" smtClean="0"/>
              <a:t>The whole process moves very fast</a:t>
            </a:r>
          </a:p>
          <a:p>
            <a:pPr lvl="1"/>
            <a:r>
              <a:rPr lang="en-US" dirty="0" smtClean="0"/>
              <a:t>DevOps is a large culture change. Not only for developers but for an organization</a:t>
            </a:r>
          </a:p>
          <a:p>
            <a:endParaRPr lang="en-US" dirty="0"/>
          </a:p>
        </p:txBody>
      </p:sp>
      <p:sp>
        <p:nvSpPr>
          <p:cNvPr id="4" name="Slide Number Placeholder 3"/>
          <p:cNvSpPr>
            <a:spLocks noGrp="1"/>
          </p:cNvSpPr>
          <p:nvPr>
            <p:ph type="sldNum" sz="quarter" idx="10"/>
          </p:nvPr>
        </p:nvSpPr>
        <p:spPr/>
        <p:txBody>
          <a:bodyPr/>
          <a:lstStyle/>
          <a:p>
            <a:fld id="{80182CCD-FD19-468A-A672-42447696E989}" type="slidenum">
              <a:rPr lang="en-US" smtClean="0"/>
              <a:t>5</a:t>
            </a:fld>
            <a:endParaRPr lang="en-US"/>
          </a:p>
        </p:txBody>
      </p:sp>
    </p:spTree>
    <p:extLst>
      <p:ext uri="{BB962C8B-B14F-4D97-AF65-F5344CB8AC3E}">
        <p14:creationId xmlns:p14="http://schemas.microsoft.com/office/powerpoint/2010/main" val="17190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issues with where we 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261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issues – Security</a:t>
            </a:r>
          </a:p>
          <a:p>
            <a:endParaRPr lang="en-GB" dirty="0" smtClean="0"/>
          </a:p>
          <a:p>
            <a:r>
              <a:rPr lang="en-GB" b="1" dirty="0" smtClean="0"/>
              <a:t>We live in a DevOps world</a:t>
            </a:r>
          </a:p>
          <a:p>
            <a:r>
              <a:rPr lang="en-GB" dirty="0" smtClean="0"/>
              <a:t>For some reason, many</a:t>
            </a:r>
            <a:r>
              <a:rPr lang="en-GB" baseline="0" dirty="0" smtClean="0"/>
              <a:t> security teams have missed this memo. Either they’ve missed the memo or don’t fully appreciate the impact of the DevOps culture shift. I personally think it’s a combination of both but whatever the case, the consequences are dangerous!</a:t>
            </a:r>
          </a:p>
          <a:p>
            <a:endParaRPr lang="en-GB" baseline="0" dirty="0" smtClean="0"/>
          </a:p>
          <a:p>
            <a:r>
              <a:rPr lang="en-GB" baseline="0" dirty="0" smtClean="0"/>
              <a:t>They still live in a world of trying to control change and writing guidance documents with the hope that the rest of the organization follows their well written documents</a:t>
            </a:r>
          </a:p>
          <a:p>
            <a:endParaRPr lang="en-GB" baseline="0" dirty="0" smtClean="0"/>
          </a:p>
          <a:p>
            <a:r>
              <a:rPr lang="en-GB" baseline="0" dirty="0" smtClean="0"/>
              <a:t>I think the quote on the screen captures this well – “</a:t>
            </a:r>
            <a:r>
              <a:rPr lang="sv-SE" sz="1200" b="1" dirty="0" smtClean="0">
                <a:latin typeface="Britannic Bold" panose="020B0903060703020204" pitchFamily="34" charset="0"/>
              </a:rPr>
              <a:t>Many </a:t>
            </a:r>
            <a:r>
              <a:rPr lang="sv-SE" sz="1200" b="1" dirty="0" smtClean="0">
                <a:solidFill>
                  <a:schemeClr val="accent3">
                    <a:lumMod val="60000"/>
                    <a:lumOff val="40000"/>
                  </a:schemeClr>
                </a:solidFill>
                <a:latin typeface="Britannic Bold" panose="020B0903060703020204" pitchFamily="34" charset="0"/>
              </a:rPr>
              <a:t>Security</a:t>
            </a:r>
            <a:r>
              <a:rPr lang="sv-SE" sz="1200" b="1" dirty="0" smtClean="0">
                <a:latin typeface="Britannic Bold" panose="020B0903060703020204" pitchFamily="34" charset="0"/>
              </a:rPr>
              <a:t> </a:t>
            </a:r>
            <a:r>
              <a:rPr lang="en-US" sz="1200" b="1" dirty="0" smtClean="0">
                <a:latin typeface="Britannic Bold" panose="020B0903060703020204" pitchFamily="34" charset="0"/>
              </a:rPr>
              <a:t>teams work with a worldview where their goal is to inhibit change as much as possible</a:t>
            </a:r>
            <a:r>
              <a:rPr lang="en-US" sz="1200" dirty="0" smtClean="0">
                <a:latin typeface="Britannic Bold" panose="020B0903060703020204" pitchFamily="34" charset="0"/>
              </a:rPr>
              <a:t>”</a:t>
            </a:r>
          </a:p>
          <a:p>
            <a:endParaRPr lang="en-GB" sz="1200" baseline="0" dirty="0" smtClean="0">
              <a:latin typeface="Britannic Bold" panose="020B0903060703020204" pitchFamily="34" charset="0"/>
            </a:endParaRPr>
          </a:p>
          <a:p>
            <a:r>
              <a:rPr lang="en-GB" sz="1200" baseline="0" dirty="0" smtClean="0">
                <a:latin typeface="Britannic Bold" panose="020B0903060703020204" pitchFamily="34" charset="0"/>
              </a:rPr>
              <a:t>The issue with that is that this world is speedily going away and will soon no longer exist!</a:t>
            </a:r>
            <a:endParaRPr lang="en-GB"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9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issues – Security – We live in a DevOps world</a:t>
            </a:r>
          </a:p>
          <a:p>
            <a:endParaRPr lang="en-GB" dirty="0" smtClean="0"/>
          </a:p>
          <a:p>
            <a:r>
              <a:rPr lang="en-GB" baseline="0" dirty="0" smtClean="0"/>
              <a:t>Well if you think about it, if the goal is to control change but change is continuously happening in our organizations (in the actual world that we live in), where does that leave us? </a:t>
            </a:r>
          </a:p>
          <a:p>
            <a:endParaRPr lang="en-GB" baseline="0" dirty="0" smtClean="0"/>
          </a:p>
          <a:p>
            <a:r>
              <a:rPr lang="en-GB" baseline="0" dirty="0" smtClean="0"/>
              <a:t>Only one result – we will constantly miss important changes that impact the security posture of our organization and thereby fail in our roles</a:t>
            </a:r>
          </a:p>
          <a:p>
            <a:endParaRPr lang="en-GB" baseline="0" dirty="0" smtClean="0"/>
          </a:p>
          <a:p>
            <a:r>
              <a:rPr lang="en-GB" baseline="0" dirty="0" smtClean="0"/>
              <a:t>That looks like what is happening when we look at the news.. Organizations that have massive budgets like large social media companies and car manufacturers (without mentioning names) are getting breached in the public cloud. Why? In some cases, the DevOps teams are continually deploying into the public cloud environments (sometimes 10 or more deployments per day in production) and security are not even aware when security misconfigurations have happened talk less of being able to react to them.</a:t>
            </a:r>
          </a:p>
          <a:p>
            <a:endParaRPr lang="en-GB" baseline="0" dirty="0" smtClean="0"/>
          </a:p>
          <a:p>
            <a:r>
              <a:rPr lang="en-GB" baseline="0" dirty="0" smtClean="0"/>
              <a:t>As the quote on the screen highlights – humans are writing these codes that does these deployments and error is inevitable. They may be able to fall back quickly but what foothold has been gained in the time when the vulnerability was active. </a:t>
            </a:r>
          </a:p>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wonderful integration has happened between Dev and Ops to create this awesome unicorn but rather than</a:t>
            </a:r>
            <a:r>
              <a:rPr lang="en-US" baseline="0" dirty="0" smtClean="0"/>
              <a:t> security getting involved in this whole new world, we’ve been content to clean up on security messes afterward BUT THIS IS NOT GOOD ENOUGH in the modern world!</a:t>
            </a:r>
            <a:endParaRPr lang="en-GB" baseline="0" dirty="0" smtClean="0"/>
          </a:p>
          <a:p>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And in this modern world, where everything moves quickly at the speed of light. Software moves at a very high velocity, the environment that software runs in is deployed at a high velocity and the ATTACKS also moves at a high velocity and this is no exaggeration.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96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I have a video up on YouTube where I deployed honeypots across multiple regions in Azure to see how quickly I get attacked and the types of attacks and literally in seconds I got hit with a </a:t>
            </a:r>
            <a:r>
              <a:rPr lang="en-GB" baseline="0" dirty="0" err="1" smtClean="0"/>
              <a:t>bruteforce</a:t>
            </a:r>
            <a:r>
              <a:rPr lang="en-GB" baseline="0" dirty="0" smtClean="0"/>
              <a:t> attack followed by different vulnerability scans and in literally a few minutes, I had clocked thousands of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r>
              <a:rPr lang="en-GB" dirty="0" smtClean="0"/>
              <a:t>We</a:t>
            </a:r>
            <a:r>
              <a:rPr lang="en-GB" baseline="0" dirty="0" smtClean="0"/>
              <a:t> can’t afford to let DevOps just carrying on at a high velocity while we operate from the outside. We either have to slow them down OR we need to transform ourselves, dress up and join the party.</a:t>
            </a:r>
          </a:p>
          <a:p>
            <a:endParaRPr lang="en-GB" baseline="0" dirty="0" smtClean="0"/>
          </a:p>
          <a:p>
            <a:endParaRPr lang="en-GB" baseline="0" dirty="0" smtClean="0"/>
          </a:p>
          <a:p>
            <a:r>
              <a:rPr lang="en-GB" dirty="0" smtClean="0"/>
              <a:t>Attacks are automated</a:t>
            </a:r>
            <a:r>
              <a:rPr lang="en-GB" baseline="0" dirty="0" smtClean="0"/>
              <a:t> and very quick</a:t>
            </a:r>
          </a:p>
          <a:p>
            <a:r>
              <a:rPr lang="en-GB" baseline="0" dirty="0" smtClean="0"/>
              <a:t>The use of AI and machine learning add complexity to this also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182CCD-FD19-468A-A672-42447696E9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973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3219381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4273486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29185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0775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6982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679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7706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63010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2591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471605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2471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57244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12425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5F06-A855-466B-8B53-6AE950A4B3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B81890-DD9A-4DB3-A096-E5EE7DF68D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4DA55-C896-4113-83A1-D6EBDC497F8C}"/>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110C5FC-2685-4AC3-B681-DA6D5229B3F6}"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28-Apr-19</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88B0B3A6-E2D5-40A4-9226-3BDDC3B40897}"/>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82E02750-E4BA-4D80-BC5C-18426E6656D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D1F60971-EF1D-4C84-B936-438AB232B703}"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090631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White Mark 2/3">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r>
              <a:rPr dirty="0"/>
              <a:t>Title Text</a:t>
            </a:r>
          </a:p>
        </p:txBody>
      </p:sp>
      <p:sp>
        <p:nvSpPr>
          <p:cNvPr id="13" name="Shape 13"/>
          <p:cNvSpPr>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621733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E8E8E8"/>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154951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15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6962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520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0406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2586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32522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87146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60595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0960100"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800267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7B3F1E5F-698D-43D1-AB66-38795580B19C}"/>
              </a:ext>
            </a:extLst>
          </p:cNvPr>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5A98D2-4696-41B0-B4DA-4DF6C08AFD86}"/>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815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4923480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09575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588263" y="457200"/>
            <a:ext cx="4138347" cy="433965"/>
          </a:xfrm>
        </p:spPr>
        <p:txBody>
          <a:bodyPr vert="horz" wrap="square" lIns="0" tIns="64008" rIns="0" bIns="0" rtlCol="0" anchor="t">
            <a:spAutoFit/>
          </a:bodyPr>
          <a:lstStyle>
            <a:lvl1pPr>
              <a:defRPr lang="en-US" sz="2400"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84201" y="1303825"/>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485989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0671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948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5012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73681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1203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3323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9965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23261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4717490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180690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29388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69240" y="345546"/>
            <a:ext cx="11655840" cy="543097"/>
          </a:xfrm>
        </p:spPr>
        <p:txBody>
          <a:bodyPr/>
          <a:lstStyle>
            <a:lvl1pPr>
              <a:defRPr sz="3529">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9239" y="1189176"/>
            <a:ext cx="11653523" cy="1653401"/>
          </a:xfrm>
        </p:spPr>
        <p:txBody>
          <a:bodyPr/>
          <a:lstStyle>
            <a:lvl1pPr marL="0" indent="0">
              <a:buNone/>
              <a:defRPr sz="2745">
                <a:gradFill>
                  <a:gsLst>
                    <a:gs pos="1250">
                      <a:schemeClr val="tx2"/>
                    </a:gs>
                    <a:gs pos="99000">
                      <a:schemeClr val="tx2"/>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2402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1655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95845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719217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11865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99758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1995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61553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devseccon.co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devsecops.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4DD5-FDC7-4364-ACE6-0AD5C0966683}"/>
              </a:ext>
            </a:extLst>
          </p:cNvPr>
          <p:cNvSpPr>
            <a:spLocks noGrp="1"/>
          </p:cNvSpPr>
          <p:nvPr>
            <p:ph type="title"/>
          </p:nvPr>
        </p:nvSpPr>
        <p:spPr>
          <a:xfrm>
            <a:off x="588262" y="2979539"/>
            <a:ext cx="6681968" cy="553998"/>
          </a:xfrm>
        </p:spPr>
        <p:txBody>
          <a:bodyPr/>
          <a:lstStyle/>
          <a:p>
            <a:r>
              <a:rPr lang="en-US" dirty="0" smtClean="0"/>
              <a:t>Introduction To </a:t>
            </a:r>
            <a:r>
              <a:rPr lang="en-US" dirty="0" err="1" smtClean="0"/>
              <a:t>DevSecOps</a:t>
            </a:r>
            <a:endParaRPr lang="en-US" dirty="0"/>
          </a:p>
        </p:txBody>
      </p:sp>
      <p:sp>
        <p:nvSpPr>
          <p:cNvPr id="4" name="Text Placeholder 3">
            <a:extLst>
              <a:ext uri="{FF2B5EF4-FFF2-40B4-BE49-F238E27FC236}">
                <a16:creationId xmlns:a16="http://schemas.microsoft.com/office/drawing/2014/main" id="{EEBA30FB-CFFA-42FA-A328-A02E22A0F1C4}"/>
              </a:ext>
            </a:extLst>
          </p:cNvPr>
          <p:cNvSpPr>
            <a:spLocks noGrp="1"/>
          </p:cNvSpPr>
          <p:nvPr>
            <p:ph type="body" sz="quarter" idx="12"/>
          </p:nvPr>
        </p:nvSpPr>
        <p:spPr>
          <a:xfrm>
            <a:off x="487018" y="4867145"/>
            <a:ext cx="8153754" cy="1846659"/>
          </a:xfrm>
        </p:spPr>
        <p:txBody>
          <a:bodyPr/>
          <a:lstStyle/>
          <a:p>
            <a:r>
              <a:rPr lang="en-US" b="1" dirty="0"/>
              <a:t>David Okeyode	- C</a:t>
            </a:r>
            <a:r>
              <a:rPr lang="en-GB" b="1" dirty="0"/>
              <a:t>loud Security </a:t>
            </a:r>
            <a:r>
              <a:rPr lang="en-GB" b="1" dirty="0" smtClean="0"/>
              <a:t>Architect at Sophos PLC</a:t>
            </a:r>
            <a:endParaRPr lang="en-US" b="1" dirty="0"/>
          </a:p>
          <a:p>
            <a:r>
              <a:rPr lang="en-US" b="1" dirty="0"/>
              <a:t>3xMCSE | MCT | VCP | CCNP | AWS SA-Pro</a:t>
            </a:r>
          </a:p>
          <a:p>
            <a:endParaRPr lang="en-US" b="1" dirty="0"/>
          </a:p>
          <a:p>
            <a:r>
              <a:rPr lang="en-US" b="1" dirty="0"/>
              <a:t>BLOG: https://azurehangout.com</a:t>
            </a:r>
            <a:br>
              <a:rPr lang="en-US" b="1" dirty="0"/>
            </a:br>
            <a:endParaRPr lang="en-US" b="1" dirty="0"/>
          </a:p>
          <a:p>
            <a:r>
              <a:rPr lang="en-GB" b="1" dirty="0"/>
              <a:t>         @asegunlolu                asegunlolu</a:t>
            </a:r>
            <a:endParaRPr lang="en-US" b="1" dirty="0"/>
          </a:p>
        </p:txBody>
      </p:sp>
      <p:pic>
        <p:nvPicPr>
          <p:cNvPr id="6" name="Picture 5"/>
          <p:cNvPicPr>
            <a:picLocks noChangeAspect="1"/>
          </p:cNvPicPr>
          <p:nvPr/>
        </p:nvPicPr>
        <p:blipFill>
          <a:blip r:embed="rId3"/>
          <a:stretch>
            <a:fillRect/>
          </a:stretch>
        </p:blipFill>
        <p:spPr>
          <a:xfrm>
            <a:off x="0" y="450309"/>
            <a:ext cx="2753109" cy="828791"/>
          </a:xfrm>
          <a:prstGeom prst="rect">
            <a:avLst/>
          </a:prstGeom>
        </p:spPr>
      </p:pic>
      <p:pic>
        <p:nvPicPr>
          <p:cNvPr id="7" name="Picture 6"/>
          <p:cNvPicPr>
            <a:picLocks noChangeAspect="1"/>
          </p:cNvPicPr>
          <p:nvPr/>
        </p:nvPicPr>
        <p:blipFill>
          <a:blip r:embed="rId4"/>
          <a:stretch>
            <a:fillRect/>
          </a:stretch>
        </p:blipFill>
        <p:spPr>
          <a:xfrm>
            <a:off x="536713" y="6335595"/>
            <a:ext cx="523850" cy="439036"/>
          </a:xfrm>
          <a:prstGeom prst="rect">
            <a:avLst/>
          </a:prstGeom>
        </p:spPr>
      </p:pic>
      <p:pic>
        <p:nvPicPr>
          <p:cNvPr id="8" name="Picture 7"/>
          <p:cNvPicPr>
            <a:picLocks noChangeAspect="1"/>
          </p:cNvPicPr>
          <p:nvPr/>
        </p:nvPicPr>
        <p:blipFill>
          <a:blip r:embed="rId5"/>
          <a:stretch>
            <a:fillRect/>
          </a:stretch>
        </p:blipFill>
        <p:spPr>
          <a:xfrm>
            <a:off x="3180521" y="6335595"/>
            <a:ext cx="523850" cy="439036"/>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blip>
          <a:stretch>
            <a:fillRect/>
          </a:stretch>
        </p:blipFill>
        <p:spPr>
          <a:xfrm>
            <a:off x="390579" y="350282"/>
            <a:ext cx="2362530" cy="1028844"/>
          </a:xfrm>
          <a:prstGeom prst="rect">
            <a:avLst/>
          </a:prstGeom>
        </p:spPr>
      </p:pic>
    </p:spTree>
    <p:extLst>
      <p:ext uri="{BB962C8B-B14F-4D97-AF65-F5344CB8AC3E}">
        <p14:creationId xmlns:p14="http://schemas.microsoft.com/office/powerpoint/2010/main" val="30709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Issues – Security – We live in a DevOps world</a:t>
            </a:r>
            <a:endParaRPr lang="en-US" dirty="0"/>
          </a:p>
        </p:txBody>
      </p:sp>
      <p:pic>
        <p:nvPicPr>
          <p:cNvPr id="7" name="Picture 6"/>
          <p:cNvPicPr>
            <a:picLocks noChangeAspect="1"/>
          </p:cNvPicPr>
          <p:nvPr/>
        </p:nvPicPr>
        <p:blipFill>
          <a:blip r:embed="rId3"/>
          <a:stretch>
            <a:fillRect/>
          </a:stretch>
        </p:blipFill>
        <p:spPr>
          <a:xfrm>
            <a:off x="329560" y="1326640"/>
            <a:ext cx="5915851" cy="2848373"/>
          </a:xfrm>
          <a:prstGeom prst="rect">
            <a:avLst/>
          </a:prstGeom>
        </p:spPr>
      </p:pic>
      <p:pic>
        <p:nvPicPr>
          <p:cNvPr id="8" name="Picture 7"/>
          <p:cNvPicPr>
            <a:picLocks noChangeAspect="1"/>
          </p:cNvPicPr>
          <p:nvPr/>
        </p:nvPicPr>
        <p:blipFill>
          <a:blip r:embed="rId4"/>
          <a:stretch>
            <a:fillRect/>
          </a:stretch>
        </p:blipFill>
        <p:spPr>
          <a:xfrm>
            <a:off x="6618513" y="2887264"/>
            <a:ext cx="5214257" cy="3871076"/>
          </a:xfrm>
          <a:prstGeom prst="rect">
            <a:avLst/>
          </a:prstGeom>
        </p:spPr>
      </p:pic>
      <p:sp>
        <p:nvSpPr>
          <p:cNvPr id="9" name="Text Placeholder 3"/>
          <p:cNvSpPr>
            <a:spLocks noGrp="1"/>
          </p:cNvSpPr>
          <p:nvPr>
            <p:ph type="body" sz="quarter" idx="10"/>
          </p:nvPr>
        </p:nvSpPr>
        <p:spPr>
          <a:xfrm>
            <a:off x="6520543" y="1326639"/>
            <a:ext cx="5312227" cy="1378839"/>
          </a:xfrm>
        </p:spPr>
        <p:txBody>
          <a:bodyPr/>
          <a:lstStyle/>
          <a:p>
            <a:r>
              <a:rPr lang="en-GB" b="1" dirty="0" smtClean="0"/>
              <a:t>We live in a DevOps world</a:t>
            </a:r>
          </a:p>
          <a:p>
            <a:r>
              <a:rPr lang="en-GB" b="1" dirty="0" smtClean="0"/>
              <a:t>Changes that impacts on security posture happen </a:t>
            </a:r>
            <a:r>
              <a:rPr lang="en-GB" b="1" u="sng" dirty="0" smtClean="0"/>
              <a:t>CONTINUOUSLY</a:t>
            </a:r>
            <a:endParaRPr lang="en-US" b="1" u="sng" dirty="0"/>
          </a:p>
        </p:txBody>
      </p:sp>
      <p:sp>
        <p:nvSpPr>
          <p:cNvPr id="3" name="TextBox 2"/>
          <p:cNvSpPr txBox="1"/>
          <p:nvPr/>
        </p:nvSpPr>
        <p:spPr>
          <a:xfrm>
            <a:off x="9948582" y="6352032"/>
            <a:ext cx="2048346" cy="307777"/>
          </a:xfrm>
          <a:prstGeom prst="rect">
            <a:avLst/>
          </a:prstGeom>
          <a:noFill/>
        </p:spPr>
        <p:txBody>
          <a:bodyPr wrap="square" lIns="0" tIns="0" rIns="0" bIns="0" rtlCol="0">
            <a:spAutoFit/>
          </a:bodyPr>
          <a:lstStyle/>
          <a:p>
            <a:r>
              <a:rPr lang="en-GB" sz="2000" b="1" dirty="0" smtClean="0">
                <a:solidFill>
                  <a:schemeClr val="bg1"/>
                </a:solidFill>
              </a:rPr>
              <a:t>@petecheslock </a:t>
            </a:r>
            <a:endParaRPr lang="en-US" sz="2000" b="1" dirty="0" err="1" smtClean="0">
              <a:solidFill>
                <a:schemeClr val="bg1"/>
              </a:solidFill>
            </a:endParaRPr>
          </a:p>
        </p:txBody>
      </p:sp>
    </p:spTree>
    <p:extLst>
      <p:ext uri="{BB962C8B-B14F-4D97-AF65-F5344CB8AC3E}">
        <p14:creationId xmlns:p14="http://schemas.microsoft.com/office/powerpoint/2010/main" val="12382534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43" y="217714"/>
            <a:ext cx="12758057" cy="553998"/>
          </a:xfrm>
        </p:spPr>
        <p:txBody>
          <a:bodyPr/>
          <a:lstStyle/>
          <a:p>
            <a:r>
              <a:rPr lang="en-GB" dirty="0" smtClean="0">
                <a:latin typeface="Calibri" panose="020F0502020204030204" pitchFamily="34" charset="0"/>
                <a:cs typeface="Calibri" panose="020F0502020204030204" pitchFamily="34" charset="0"/>
              </a:rPr>
              <a:t>Cloud </a:t>
            </a:r>
            <a:r>
              <a:rPr lang="en-GB" dirty="0">
                <a:latin typeface="Calibri" panose="020F0502020204030204" pitchFamily="34" charset="0"/>
                <a:cs typeface="Calibri" panose="020F0502020204030204" pitchFamily="34" charset="0"/>
              </a:rPr>
              <a:t>Threat Intelligence - https://youtu.be/6xnX42FXOsM</a:t>
            </a:r>
            <a:endParaRPr lang="en-US" dirty="0">
              <a:latin typeface="Calibri" panose="020F0502020204030204" pitchFamily="34" charset="0"/>
              <a:cs typeface="Calibri" panose="020F0502020204030204" pitchFamily="34" charset="0"/>
            </a:endParaRPr>
          </a:p>
        </p:txBody>
      </p:sp>
      <p:sp>
        <p:nvSpPr>
          <p:cNvPr id="4" name="Rectangle: Rounded Corners 63">
            <a:extLst>
              <a:ext uri="{FF2B5EF4-FFF2-40B4-BE49-F238E27FC236}">
                <a16:creationId xmlns:a16="http://schemas.microsoft.com/office/drawing/2014/main" id="{DC1120C7-0221-4E04-B25C-E4FADD806DD1}"/>
              </a:ext>
            </a:extLst>
          </p:cNvPr>
          <p:cNvSpPr/>
          <p:nvPr/>
        </p:nvSpPr>
        <p:spPr>
          <a:xfrm>
            <a:off x="152045" y="1207295"/>
            <a:ext cx="5656570" cy="4959589"/>
          </a:xfrm>
          <a:prstGeom prst="roundRect">
            <a:avLst>
              <a:gd name="adj" fmla="val 6162"/>
            </a:avLst>
          </a:prstGeom>
          <a:noFill/>
          <a:ln w="38100">
            <a:solidFill>
              <a:srgbClr val="005B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1697E39F-3A60-4043-A43E-79B87D931109}"/>
              </a:ext>
            </a:extLst>
          </p:cNvPr>
          <p:cNvPicPr>
            <a:picLocks noChangeAspect="1"/>
          </p:cNvPicPr>
          <p:nvPr/>
        </p:nvPicPr>
        <p:blipFill>
          <a:blip r:embed="rId3"/>
          <a:stretch>
            <a:fillRect/>
          </a:stretch>
        </p:blipFill>
        <p:spPr>
          <a:xfrm>
            <a:off x="265259" y="1418337"/>
            <a:ext cx="5434966" cy="4565945"/>
          </a:xfrm>
          <a:prstGeom prst="rect">
            <a:avLst/>
          </a:prstGeom>
        </p:spPr>
      </p:pic>
      <p:sp>
        <p:nvSpPr>
          <p:cNvPr id="6" name="Rectangle: Rounded Corners 6">
            <a:extLst>
              <a:ext uri="{FF2B5EF4-FFF2-40B4-BE49-F238E27FC236}">
                <a16:creationId xmlns:a16="http://schemas.microsoft.com/office/drawing/2014/main" id="{AB3D203C-8D9B-4DFD-A974-2436F833B230}"/>
              </a:ext>
            </a:extLst>
          </p:cNvPr>
          <p:cNvSpPr/>
          <p:nvPr/>
        </p:nvSpPr>
        <p:spPr>
          <a:xfrm>
            <a:off x="6391740" y="1221516"/>
            <a:ext cx="5656570" cy="4959589"/>
          </a:xfrm>
          <a:prstGeom prst="roundRect">
            <a:avLst>
              <a:gd name="adj" fmla="val 6162"/>
            </a:avLst>
          </a:prstGeom>
          <a:noFill/>
          <a:ln w="38100">
            <a:solidFill>
              <a:srgbClr val="005B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F9371358-9207-4D46-99A3-7C094E9EAD33}"/>
              </a:ext>
            </a:extLst>
          </p:cNvPr>
          <p:cNvPicPr>
            <a:picLocks noChangeAspect="1"/>
          </p:cNvPicPr>
          <p:nvPr/>
        </p:nvPicPr>
        <p:blipFill>
          <a:blip r:embed="rId4"/>
          <a:stretch>
            <a:fillRect/>
          </a:stretch>
        </p:blipFill>
        <p:spPr>
          <a:xfrm>
            <a:off x="6631990" y="1418337"/>
            <a:ext cx="5176070" cy="4565945"/>
          </a:xfrm>
          <a:prstGeom prst="rect">
            <a:avLst/>
          </a:prstGeom>
        </p:spPr>
      </p:pic>
    </p:spTree>
    <p:extLst>
      <p:ext uri="{BB962C8B-B14F-4D97-AF65-F5344CB8AC3E}">
        <p14:creationId xmlns:p14="http://schemas.microsoft.com/office/powerpoint/2010/main" val="63468441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203326" y="1566189"/>
            <a:ext cx="4716531" cy="2055947"/>
          </a:xfrm>
        </p:spPr>
        <p:txBody>
          <a:bodyPr/>
          <a:lstStyle/>
          <a:p>
            <a:r>
              <a:rPr lang="en-GB" dirty="0" smtClean="0"/>
              <a:t>Hackers will gain control through the weakest link</a:t>
            </a:r>
          </a:p>
          <a:p>
            <a:pPr lvl="1"/>
            <a:r>
              <a:rPr lang="en-GB" dirty="0" smtClean="0"/>
              <a:t>and slowly progress through the environment</a:t>
            </a:r>
          </a:p>
          <a:p>
            <a:r>
              <a:rPr lang="en-GB" dirty="0" smtClean="0"/>
              <a:t>Hacker dwell time increasing</a:t>
            </a:r>
            <a:endParaRPr lang="en-US" dirty="0"/>
          </a:p>
        </p:txBody>
      </p:sp>
      <p:pic>
        <p:nvPicPr>
          <p:cNvPr id="4" name="Picture 3"/>
          <p:cNvPicPr>
            <a:picLocks noChangeAspect="1"/>
          </p:cNvPicPr>
          <p:nvPr/>
        </p:nvPicPr>
        <p:blipFill>
          <a:blip r:embed="rId3"/>
          <a:stretch>
            <a:fillRect/>
          </a:stretch>
        </p:blipFill>
        <p:spPr>
          <a:xfrm>
            <a:off x="268515" y="1566190"/>
            <a:ext cx="6759320" cy="4475381"/>
          </a:xfrm>
          <a:prstGeom prst="rect">
            <a:avLst/>
          </a:prstGeom>
        </p:spPr>
      </p:pic>
      <p:sp>
        <p:nvSpPr>
          <p:cNvPr id="6" name="Title 1"/>
          <p:cNvSpPr txBox="1">
            <a:spLocks/>
          </p:cNvSpPr>
          <p:nvPr/>
        </p:nvSpPr>
        <p:spPr>
          <a:xfrm>
            <a:off x="374903" y="26822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t>The Issues – Security – We’ve forgotten the ecosystem</a:t>
            </a:r>
            <a:endParaRPr lang="en-US" dirty="0"/>
          </a:p>
        </p:txBody>
      </p:sp>
    </p:spTree>
    <p:extLst>
      <p:ext uri="{BB962C8B-B14F-4D97-AF65-F5344CB8AC3E}">
        <p14:creationId xmlns:p14="http://schemas.microsoft.com/office/powerpoint/2010/main" val="135953799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2970EF-107A-446C-A47A-2ACAEC395742}"/>
              </a:ext>
            </a:extLst>
          </p:cNvPr>
          <p:cNvSpPr txBox="1"/>
          <p:nvPr/>
        </p:nvSpPr>
        <p:spPr>
          <a:xfrm>
            <a:off x="2198914" y="3069773"/>
            <a:ext cx="7674427" cy="12824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609600" rtl="0" eaLnBrk="1" fontAlgn="auto" latinLnBrk="0" hangingPunct="0">
              <a:lnSpc>
                <a:spcPts val="2000"/>
              </a:lnSpc>
              <a:spcBef>
                <a:spcPts val="0"/>
              </a:spcBef>
              <a:spcAft>
                <a:spcPts val="0"/>
              </a:spcAft>
              <a:buClrTx/>
              <a:buSzTx/>
              <a:buFontTx/>
              <a:buNone/>
              <a:tabLst/>
              <a:defRPr/>
            </a:pPr>
            <a:r>
              <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rPr>
              <a:t>The Issues – </a:t>
            </a:r>
          </a:p>
          <a:p>
            <a:pPr marL="0" marR="0" lvl="0" indent="0" algn="ctr" defTabSz="609600" rtl="0" eaLnBrk="1" fontAlgn="auto" latinLnBrk="0" hangingPunct="0">
              <a:lnSpc>
                <a:spcPts val="2000"/>
              </a:lnSpc>
              <a:spcBef>
                <a:spcPts val="0"/>
              </a:spcBef>
              <a:spcAft>
                <a:spcPts val="0"/>
              </a:spcAft>
              <a:buClrTx/>
              <a:buSzTx/>
              <a:buFontTx/>
              <a:buNone/>
              <a:tabLst/>
              <a:defRPr/>
            </a:pPr>
            <a:endParaRPr lang="sv-SE" sz="7200" b="1" kern="0" dirty="0">
              <a:solidFill>
                <a:srgbClr val="1A1A1A"/>
              </a:solidFill>
              <a:latin typeface="Britannic Bold" panose="020B0903060703020204" pitchFamily="34" charset="0"/>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endPar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endParaRPr lang="sv-SE" sz="7200" b="1" kern="0" dirty="0">
              <a:solidFill>
                <a:srgbClr val="1A1A1A"/>
              </a:solidFill>
              <a:latin typeface="Britannic Bold" panose="020B0903060703020204" pitchFamily="34" charset="0"/>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r>
              <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rPr>
              <a:t>DevOps</a:t>
            </a:r>
            <a:endParaRPr kumimoji="0" lang="en-CA" sz="7200" b="1" i="0" u="none" strike="noStrike" kern="0" cap="none" spc="0" normalizeH="0" baseline="0" noProof="0" dirty="0">
              <a:ln>
                <a:noFill/>
              </a:ln>
              <a:solidFill>
                <a:srgbClr val="1A1A1A"/>
              </a:solidFill>
              <a:effectLst/>
              <a:uLnTx/>
              <a:uFillTx/>
              <a:latin typeface="Britannic Bold" panose="020B0903060703020204" pitchFamily="34" charset="0"/>
              <a:ea typeface="+mn-ea"/>
              <a:cs typeface="Arial"/>
              <a:sym typeface="Arial"/>
            </a:endParaRPr>
          </a:p>
        </p:txBody>
      </p:sp>
    </p:spTree>
    <p:extLst>
      <p:ext uri="{BB962C8B-B14F-4D97-AF65-F5344CB8AC3E}">
        <p14:creationId xmlns:p14="http://schemas.microsoft.com/office/powerpoint/2010/main" val="11091625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Issues – DevOps – Lacks Security Emphasis</a:t>
            </a:r>
            <a:endParaRPr lang="en-US" dirty="0"/>
          </a:p>
        </p:txBody>
      </p:sp>
      <p:sp>
        <p:nvSpPr>
          <p:cNvPr id="3" name="Text Placeholder 2"/>
          <p:cNvSpPr>
            <a:spLocks noGrp="1"/>
          </p:cNvSpPr>
          <p:nvPr>
            <p:ph type="body" sz="quarter" idx="10"/>
          </p:nvPr>
        </p:nvSpPr>
        <p:spPr>
          <a:xfrm>
            <a:off x="584200" y="1435497"/>
            <a:ext cx="11018520" cy="947952"/>
          </a:xfrm>
        </p:spPr>
        <p:txBody>
          <a:bodyPr/>
          <a:lstStyle/>
          <a:p>
            <a:r>
              <a:rPr lang="en-GB" dirty="0" smtClean="0"/>
              <a:t>DevOps has not emphasized security enough</a:t>
            </a:r>
          </a:p>
          <a:p>
            <a:r>
              <a:rPr lang="en-GB" dirty="0" smtClean="0"/>
              <a:t>In speeding delivery time, sometimes vital aspects are skipped</a:t>
            </a:r>
            <a:endParaRPr lang="en-US" dirty="0"/>
          </a:p>
        </p:txBody>
      </p:sp>
    </p:spTree>
    <p:extLst>
      <p:ext uri="{BB962C8B-B14F-4D97-AF65-F5344CB8AC3E}">
        <p14:creationId xmlns:p14="http://schemas.microsoft.com/office/powerpoint/2010/main" val="111647808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86D7AAD-9ED4-448A-B5DA-5A93B3BC5153}"/>
              </a:ext>
            </a:extLst>
          </p:cNvPr>
          <p:cNvSpPr txBox="1">
            <a:spLocks/>
          </p:cNvSpPr>
          <p:nvPr/>
        </p:nvSpPr>
        <p:spPr>
          <a:xfrm>
            <a:off x="922636" y="1585330"/>
            <a:ext cx="9514703" cy="246813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Pct val="110000"/>
              <a:buFont typeface="Arial"/>
              <a:buChar char="•"/>
              <a:tabLst/>
              <a:defRPr sz="2800" kern="1200" baseline="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chemeClr val="accent1"/>
              </a:buClr>
              <a:buSzPct val="75000"/>
              <a:buFont typeface="Courier New" charset="0"/>
              <a:buChar char="o"/>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LucidaGrande"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srgbClr val="005EB8"/>
              </a:buClr>
              <a:buFont typeface="Arial"/>
              <a:buNone/>
            </a:pPr>
            <a:r>
              <a:rPr lang="sv-SE" sz="7200" b="1" dirty="0" smtClean="0">
                <a:solidFill>
                  <a:schemeClr val="tx2">
                    <a:lumMod val="90000"/>
                    <a:lumOff val="10000"/>
                  </a:schemeClr>
                </a:solidFill>
                <a:latin typeface="Britannic Bold" panose="020B0903060703020204" pitchFamily="34" charset="0"/>
              </a:rPr>
              <a:t>What is this</a:t>
            </a:r>
          </a:p>
          <a:p>
            <a:pPr marL="0" indent="0" algn="ctr">
              <a:buClr>
                <a:srgbClr val="005EB8"/>
              </a:buClr>
              <a:buFont typeface="Arial"/>
              <a:buNone/>
            </a:pPr>
            <a:r>
              <a:rPr lang="sv-SE" sz="7200" b="1" dirty="0" smtClean="0">
                <a:solidFill>
                  <a:srgbClr val="FF8300"/>
                </a:solidFill>
                <a:latin typeface="Britannic Bold" panose="020B0903060703020204" pitchFamily="34" charset="0"/>
              </a:rPr>
              <a:t>DevSecOps </a:t>
            </a:r>
          </a:p>
          <a:p>
            <a:pPr marL="0" indent="0" algn="ctr">
              <a:buClr>
                <a:srgbClr val="005EB8"/>
              </a:buClr>
              <a:buFont typeface="Arial"/>
              <a:buNone/>
            </a:pPr>
            <a:r>
              <a:rPr lang="sv-SE" sz="7200" b="1" dirty="0" smtClean="0">
                <a:solidFill>
                  <a:schemeClr val="tx2">
                    <a:lumMod val="90000"/>
                    <a:lumOff val="10000"/>
                  </a:schemeClr>
                </a:solidFill>
                <a:latin typeface="Britannic Bold" panose="020B0903060703020204" pitchFamily="34" charset="0"/>
              </a:rPr>
              <a:t>you speak of?</a:t>
            </a:r>
            <a:endParaRPr lang="en-US" sz="7200" b="1" dirty="0">
              <a:solidFill>
                <a:schemeClr val="tx2">
                  <a:lumMod val="90000"/>
                  <a:lumOff val="10000"/>
                </a:schemeClr>
              </a:solidFill>
              <a:latin typeface="Britannic Bold" panose="020B0903060703020204" pitchFamily="34" charset="0"/>
            </a:endParaRPr>
          </a:p>
        </p:txBody>
      </p:sp>
    </p:spTree>
    <p:extLst>
      <p:ext uri="{BB962C8B-B14F-4D97-AF65-F5344CB8AC3E}">
        <p14:creationId xmlns:p14="http://schemas.microsoft.com/office/powerpoint/2010/main" val="50725253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86D7AAD-9ED4-448A-B5DA-5A93B3BC5153}"/>
              </a:ext>
            </a:extLst>
          </p:cNvPr>
          <p:cNvSpPr txBox="1">
            <a:spLocks/>
          </p:cNvSpPr>
          <p:nvPr/>
        </p:nvSpPr>
        <p:spPr>
          <a:xfrm>
            <a:off x="998836" y="1030158"/>
            <a:ext cx="9514703" cy="246813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
                <a:schemeClr val="accent1"/>
              </a:buClr>
              <a:buSzPct val="110000"/>
              <a:buFont typeface="Arial"/>
              <a:buChar char="•"/>
              <a:tabLst/>
              <a:defRPr sz="2800" kern="1200" baseline="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chemeClr val="accent1"/>
              </a:buClr>
              <a:buSzPct val="75000"/>
              <a:buFont typeface="Courier New" charset="0"/>
              <a:buChar char="o"/>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LucidaGrande"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Clr>
                <a:srgbClr val="005EB8"/>
              </a:buClr>
              <a:buFont typeface="Arial"/>
              <a:buNone/>
            </a:pPr>
            <a:r>
              <a:rPr lang="sv-SE" sz="7200" b="1" dirty="0" smtClean="0">
                <a:solidFill>
                  <a:srgbClr val="FF8300"/>
                </a:solidFill>
                <a:latin typeface="Britannic Bold" panose="020B0903060703020204" pitchFamily="34" charset="0"/>
              </a:rPr>
              <a:t>DevSecOps </a:t>
            </a:r>
            <a:r>
              <a:rPr lang="sv-SE" sz="7200" b="1" dirty="0" smtClean="0">
                <a:solidFill>
                  <a:schemeClr val="tx2">
                    <a:lumMod val="90000"/>
                    <a:lumOff val="10000"/>
                  </a:schemeClr>
                </a:solidFill>
                <a:latin typeface="Britannic Bold" panose="020B0903060703020204" pitchFamily="34" charset="0"/>
              </a:rPr>
              <a:t>Is the extension of the DevOps culture for the inclusion of Security</a:t>
            </a:r>
            <a:endParaRPr lang="en-US" sz="7200" b="1" dirty="0">
              <a:solidFill>
                <a:schemeClr val="tx2">
                  <a:lumMod val="90000"/>
                  <a:lumOff val="10000"/>
                </a:schemeClr>
              </a:solidFill>
              <a:latin typeface="Britannic Bold" panose="020B0903060703020204" pitchFamily="34" charset="0"/>
            </a:endParaRPr>
          </a:p>
        </p:txBody>
      </p:sp>
    </p:spTree>
    <p:extLst>
      <p:ext uri="{BB962C8B-B14F-4D97-AF65-F5344CB8AC3E}">
        <p14:creationId xmlns:p14="http://schemas.microsoft.com/office/powerpoint/2010/main" val="25690156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DevSecOps</a:t>
            </a:r>
            <a:endParaRPr lang="en-US" dirty="0"/>
          </a:p>
        </p:txBody>
      </p:sp>
      <p:pic>
        <p:nvPicPr>
          <p:cNvPr id="4" name="Picture 3"/>
          <p:cNvPicPr>
            <a:picLocks noChangeAspect="1"/>
          </p:cNvPicPr>
          <p:nvPr/>
        </p:nvPicPr>
        <p:blipFill>
          <a:blip r:embed="rId2"/>
          <a:stretch>
            <a:fillRect/>
          </a:stretch>
        </p:blipFill>
        <p:spPr>
          <a:xfrm>
            <a:off x="588263" y="1402407"/>
            <a:ext cx="10611229" cy="4942432"/>
          </a:xfrm>
          <a:prstGeom prst="rect">
            <a:avLst/>
          </a:prstGeom>
        </p:spPr>
      </p:pic>
    </p:spTree>
    <p:extLst>
      <p:ext uri="{BB962C8B-B14F-4D97-AF65-F5344CB8AC3E}">
        <p14:creationId xmlns:p14="http://schemas.microsoft.com/office/powerpoint/2010/main" val="136871920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2970EF-107A-446C-A47A-2ACAEC395742}"/>
              </a:ext>
            </a:extLst>
          </p:cNvPr>
          <p:cNvSpPr txBox="1"/>
          <p:nvPr/>
        </p:nvSpPr>
        <p:spPr>
          <a:xfrm>
            <a:off x="2166256" y="3069772"/>
            <a:ext cx="7674427" cy="12824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609600" hangingPunct="0">
              <a:lnSpc>
                <a:spcPts val="2000"/>
              </a:lnSpc>
            </a:pPr>
            <a:r>
              <a:rPr lang="sv-SE" sz="7200" b="1" kern="0" dirty="0" smtClean="0">
                <a:latin typeface="Britannic Bold" panose="020B0903060703020204" pitchFamily="34" charset="0"/>
                <a:cs typeface="Arial"/>
                <a:sym typeface="Arial"/>
              </a:rPr>
              <a:t>DevSecOps </a:t>
            </a:r>
          </a:p>
          <a:p>
            <a:pPr algn="ctr" defTabSz="609600" hangingPunct="0">
              <a:lnSpc>
                <a:spcPts val="2000"/>
              </a:lnSpc>
            </a:pPr>
            <a:endParaRPr lang="sv-SE" sz="7200" b="1" kern="0" dirty="0">
              <a:latin typeface="Britannic Bold" panose="020B0903060703020204" pitchFamily="34" charset="0"/>
              <a:cs typeface="Arial"/>
              <a:sym typeface="Arial"/>
            </a:endParaRPr>
          </a:p>
          <a:p>
            <a:pPr algn="ctr" defTabSz="609600" hangingPunct="0">
              <a:lnSpc>
                <a:spcPts val="2000"/>
              </a:lnSpc>
            </a:pPr>
            <a:endParaRPr lang="sv-SE" sz="7200" b="1" kern="0" dirty="0" smtClean="0">
              <a:latin typeface="Britannic Bold" panose="020B0903060703020204" pitchFamily="34" charset="0"/>
              <a:cs typeface="Arial"/>
              <a:sym typeface="Arial"/>
            </a:endParaRPr>
          </a:p>
          <a:p>
            <a:pPr algn="ctr" defTabSz="609600" hangingPunct="0">
              <a:lnSpc>
                <a:spcPts val="2000"/>
              </a:lnSpc>
            </a:pPr>
            <a:endParaRPr lang="sv-SE" sz="7200" b="1" kern="0" dirty="0">
              <a:latin typeface="Britannic Bold" panose="020B0903060703020204" pitchFamily="34" charset="0"/>
              <a:cs typeface="Arial"/>
              <a:sym typeface="Arial"/>
            </a:endParaRPr>
          </a:p>
          <a:p>
            <a:pPr algn="ctr" defTabSz="609600" hangingPunct="0">
              <a:lnSpc>
                <a:spcPts val="2000"/>
              </a:lnSpc>
            </a:pPr>
            <a:r>
              <a:rPr lang="sv-SE" sz="7200" b="1" kern="0" dirty="0" smtClean="0">
                <a:latin typeface="Britannic Bold" panose="020B0903060703020204" pitchFamily="34" charset="0"/>
                <a:cs typeface="Arial"/>
                <a:sym typeface="Arial"/>
              </a:rPr>
              <a:t>Components</a:t>
            </a:r>
            <a:endParaRPr lang="en-CA" sz="7200" b="1" kern="0" dirty="0">
              <a:latin typeface="Britannic Bold" panose="020B0903060703020204" pitchFamily="34" charset="0"/>
              <a:cs typeface="Arial"/>
              <a:sym typeface="Arial"/>
            </a:endParaRPr>
          </a:p>
        </p:txBody>
      </p:sp>
    </p:spTree>
    <p:extLst>
      <p:ext uri="{BB962C8B-B14F-4D97-AF65-F5344CB8AC3E}">
        <p14:creationId xmlns:p14="http://schemas.microsoft.com/office/powerpoint/2010/main" val="11185496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DevSecOps Components</a:t>
            </a:r>
            <a:endParaRPr lang="en-US" dirty="0"/>
          </a:p>
        </p:txBody>
      </p:sp>
      <p:sp>
        <p:nvSpPr>
          <p:cNvPr id="3" name="Text Placeholder 2"/>
          <p:cNvSpPr>
            <a:spLocks noGrp="1"/>
          </p:cNvSpPr>
          <p:nvPr>
            <p:ph type="body" sz="quarter" idx="10"/>
          </p:nvPr>
        </p:nvSpPr>
        <p:spPr>
          <a:xfrm>
            <a:off x="584200" y="1435497"/>
            <a:ext cx="11018520" cy="1465016"/>
          </a:xfrm>
        </p:spPr>
        <p:txBody>
          <a:bodyPr/>
          <a:lstStyle/>
          <a:p>
            <a:pPr marL="0" indent="0">
              <a:buNone/>
            </a:pPr>
            <a:r>
              <a:rPr lang="en-GB" b="1" dirty="0" smtClean="0"/>
              <a:t>#1</a:t>
            </a:r>
            <a:r>
              <a:rPr lang="en-GB" dirty="0" smtClean="0"/>
              <a:t> – Focus on automation</a:t>
            </a:r>
          </a:p>
          <a:p>
            <a:pPr marL="0" indent="0">
              <a:buNone/>
            </a:pPr>
            <a:r>
              <a:rPr lang="en-GB" b="1" dirty="0" smtClean="0"/>
              <a:t>#2</a:t>
            </a:r>
            <a:r>
              <a:rPr lang="en-GB" dirty="0" smtClean="0"/>
              <a:t> – Focus on shifting left</a:t>
            </a:r>
          </a:p>
          <a:p>
            <a:pPr marL="0" indent="0">
              <a:buNone/>
            </a:pPr>
            <a:r>
              <a:rPr lang="en-GB" b="1" dirty="0" smtClean="0"/>
              <a:t>#3</a:t>
            </a:r>
            <a:r>
              <a:rPr lang="en-GB" dirty="0" smtClean="0"/>
              <a:t> – Focus on education and empowerment</a:t>
            </a:r>
            <a:endParaRPr lang="en-US" dirty="0"/>
          </a:p>
        </p:txBody>
      </p:sp>
    </p:spTree>
    <p:extLst>
      <p:ext uri="{BB962C8B-B14F-4D97-AF65-F5344CB8AC3E}">
        <p14:creationId xmlns:p14="http://schemas.microsoft.com/office/powerpoint/2010/main" val="145686708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Mental Health Awareness Week Coming!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295400"/>
            <a:ext cx="5294376" cy="52943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033" y="2280666"/>
            <a:ext cx="5238750" cy="2857500"/>
          </a:xfrm>
          <a:prstGeom prst="rect">
            <a:avLst/>
          </a:prstGeom>
        </p:spPr>
      </p:pic>
    </p:spTree>
    <p:extLst>
      <p:ext uri="{BB962C8B-B14F-4D97-AF65-F5344CB8AC3E}">
        <p14:creationId xmlns:p14="http://schemas.microsoft.com/office/powerpoint/2010/main" val="126744547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DevSecOps Component #1 – Focus on Automation</a:t>
            </a:r>
            <a:endParaRPr lang="en-US" dirty="0"/>
          </a:p>
        </p:txBody>
      </p:sp>
      <p:sp>
        <p:nvSpPr>
          <p:cNvPr id="3" name="Text Placeholder 2"/>
          <p:cNvSpPr>
            <a:spLocks noGrp="1"/>
          </p:cNvSpPr>
          <p:nvPr>
            <p:ph type="body" sz="quarter" idx="10"/>
          </p:nvPr>
        </p:nvSpPr>
        <p:spPr>
          <a:xfrm>
            <a:off x="584200" y="1435497"/>
            <a:ext cx="11018520" cy="947952"/>
          </a:xfrm>
        </p:spPr>
        <p:txBody>
          <a:bodyPr/>
          <a:lstStyle/>
          <a:p>
            <a:r>
              <a:rPr lang="en-US" b="1" dirty="0" smtClean="0"/>
              <a:t>Time matters in a continuous delivery world</a:t>
            </a:r>
            <a:endParaRPr lang="en-US" dirty="0"/>
          </a:p>
          <a:p>
            <a:endParaRPr lang="en-US" dirty="0"/>
          </a:p>
        </p:txBody>
      </p:sp>
    </p:spTree>
    <p:extLst>
      <p:ext uri="{BB962C8B-B14F-4D97-AF65-F5344CB8AC3E}">
        <p14:creationId xmlns:p14="http://schemas.microsoft.com/office/powerpoint/2010/main" val="15034133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DevSecOps Component #2 – Focus on Shifting Left</a:t>
            </a:r>
            <a:endParaRPr lang="en-US" dirty="0"/>
          </a:p>
        </p:txBody>
      </p:sp>
      <p:sp>
        <p:nvSpPr>
          <p:cNvPr id="3" name="Text Placeholder 2"/>
          <p:cNvSpPr>
            <a:spLocks noGrp="1"/>
          </p:cNvSpPr>
          <p:nvPr>
            <p:ph type="body" sz="quarter" idx="10"/>
          </p:nvPr>
        </p:nvSpPr>
        <p:spPr>
          <a:xfrm>
            <a:off x="584200" y="1435497"/>
            <a:ext cx="11018520" cy="1378839"/>
          </a:xfrm>
        </p:spPr>
        <p:txBody>
          <a:bodyPr/>
          <a:lstStyle/>
          <a:p>
            <a:r>
              <a:rPr lang="en-US" b="1" dirty="0"/>
              <a:t>Seeing security not as an outside activity but as an attribute of your application</a:t>
            </a:r>
            <a:endParaRPr lang="en-US" dirty="0"/>
          </a:p>
          <a:p>
            <a:endParaRPr lang="en-US" dirty="0"/>
          </a:p>
        </p:txBody>
      </p:sp>
      <p:pic>
        <p:nvPicPr>
          <p:cNvPr id="4" name="Picture 3"/>
          <p:cNvPicPr>
            <a:picLocks noChangeAspect="1"/>
          </p:cNvPicPr>
          <p:nvPr/>
        </p:nvPicPr>
        <p:blipFill>
          <a:blip r:embed="rId3"/>
          <a:stretch>
            <a:fillRect/>
          </a:stretch>
        </p:blipFill>
        <p:spPr>
          <a:xfrm>
            <a:off x="864235" y="2377440"/>
            <a:ext cx="10458450" cy="4384246"/>
          </a:xfrm>
          <a:prstGeom prst="rect">
            <a:avLst/>
          </a:prstGeom>
        </p:spPr>
      </p:pic>
    </p:spTree>
    <p:extLst>
      <p:ext uri="{BB962C8B-B14F-4D97-AF65-F5344CB8AC3E}">
        <p14:creationId xmlns:p14="http://schemas.microsoft.com/office/powerpoint/2010/main" val="38467655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DevSecOps Component #3 – Focus on Empowerment</a:t>
            </a:r>
            <a:endParaRPr lang="en-US" dirty="0"/>
          </a:p>
        </p:txBody>
      </p:sp>
      <p:sp>
        <p:nvSpPr>
          <p:cNvPr id="4" name="Text Placeholder 2"/>
          <p:cNvSpPr txBox="1">
            <a:spLocks/>
          </p:cNvSpPr>
          <p:nvPr/>
        </p:nvSpPr>
        <p:spPr>
          <a:xfrm>
            <a:off x="588263" y="1620554"/>
            <a:ext cx="11018520" cy="35830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00"/>
              </a:spcBef>
              <a:buNone/>
            </a:pPr>
            <a:r>
              <a:rPr lang="en-GB" sz="11600" b="1" dirty="0" smtClean="0">
                <a:latin typeface="Britannic Bold" panose="020B0903060703020204" pitchFamily="34" charset="0"/>
              </a:rPr>
              <a:t>10:1</a:t>
            </a:r>
          </a:p>
          <a:p>
            <a:pPr marL="0" indent="0" algn="ctr">
              <a:spcBef>
                <a:spcPts val="100"/>
              </a:spcBef>
              <a:buNone/>
            </a:pPr>
            <a:r>
              <a:rPr lang="en-GB" sz="11600" b="1" dirty="0" smtClean="0">
                <a:latin typeface="Britannic Bold" panose="020B0903060703020204" pitchFamily="34" charset="0"/>
              </a:rPr>
              <a:t>Dev:Ops</a:t>
            </a:r>
            <a:endParaRPr lang="en-US" sz="11600" b="1" dirty="0">
              <a:latin typeface="Britannic Bold" panose="020B0903060703020204" pitchFamily="34" charset="0"/>
            </a:endParaRPr>
          </a:p>
        </p:txBody>
      </p:sp>
    </p:spTree>
    <p:extLst>
      <p:ext uri="{BB962C8B-B14F-4D97-AF65-F5344CB8AC3E}">
        <p14:creationId xmlns:p14="http://schemas.microsoft.com/office/powerpoint/2010/main" val="11448016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DevSecOps Component #3 – Focus on Empowerment</a:t>
            </a:r>
            <a:endParaRPr lang="en-US" dirty="0"/>
          </a:p>
        </p:txBody>
      </p:sp>
      <p:sp>
        <p:nvSpPr>
          <p:cNvPr id="4" name="Text Placeholder 2"/>
          <p:cNvSpPr txBox="1">
            <a:spLocks/>
          </p:cNvSpPr>
          <p:nvPr/>
        </p:nvSpPr>
        <p:spPr>
          <a:xfrm>
            <a:off x="479406" y="1642326"/>
            <a:ext cx="11018520" cy="35830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00"/>
              </a:spcBef>
              <a:buNone/>
            </a:pPr>
            <a:r>
              <a:rPr lang="en-GB" sz="11600" b="1" dirty="0" smtClean="0">
                <a:latin typeface="Britannic Bold" panose="020B0903060703020204" pitchFamily="34" charset="0"/>
              </a:rPr>
              <a:t>100:10:1</a:t>
            </a:r>
          </a:p>
          <a:p>
            <a:pPr marL="0" indent="0" algn="ctr">
              <a:spcBef>
                <a:spcPts val="100"/>
              </a:spcBef>
              <a:buNone/>
            </a:pPr>
            <a:r>
              <a:rPr lang="en-GB" sz="11600" b="1" dirty="0" err="1" smtClean="0">
                <a:latin typeface="Britannic Bold" panose="020B0903060703020204" pitchFamily="34" charset="0"/>
              </a:rPr>
              <a:t>Dev:Ops:Sec</a:t>
            </a:r>
            <a:endParaRPr lang="en-US" sz="11600" b="1" dirty="0">
              <a:latin typeface="Britannic Bold" panose="020B0903060703020204" pitchFamily="34" charset="0"/>
            </a:endParaRPr>
          </a:p>
        </p:txBody>
      </p:sp>
    </p:spTree>
    <p:extLst>
      <p:ext uri="{BB962C8B-B14F-4D97-AF65-F5344CB8AC3E}">
        <p14:creationId xmlns:p14="http://schemas.microsoft.com/office/powerpoint/2010/main" val="38343905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a:t>
            </a:r>
            <a:r>
              <a:rPr lang="en-GB" dirty="0" err="1" smtClean="0"/>
              <a:t>Takeways</a:t>
            </a:r>
            <a:endParaRPr lang="en-US" dirty="0"/>
          </a:p>
        </p:txBody>
      </p:sp>
      <p:sp>
        <p:nvSpPr>
          <p:cNvPr id="3" name="Text Placeholder 2"/>
          <p:cNvSpPr>
            <a:spLocks noGrp="1"/>
          </p:cNvSpPr>
          <p:nvPr>
            <p:ph type="body" sz="quarter" idx="10"/>
          </p:nvPr>
        </p:nvSpPr>
        <p:spPr>
          <a:xfrm>
            <a:off x="584200" y="1435497"/>
            <a:ext cx="11018520" cy="4050340"/>
          </a:xfrm>
        </p:spPr>
        <p:txBody>
          <a:bodyPr/>
          <a:lstStyle/>
          <a:p>
            <a:r>
              <a:rPr lang="en-GB" dirty="0" smtClean="0"/>
              <a:t>The New Security Playbook</a:t>
            </a:r>
          </a:p>
          <a:p>
            <a:pPr lvl="1"/>
            <a:r>
              <a:rPr lang="en-GB" dirty="0" smtClean="0"/>
              <a:t>Empathy and Enablement</a:t>
            </a:r>
          </a:p>
          <a:p>
            <a:pPr lvl="1"/>
            <a:r>
              <a:rPr lang="en-GB" dirty="0" smtClean="0"/>
              <a:t>Be Fast and Non-Blocking</a:t>
            </a:r>
          </a:p>
          <a:p>
            <a:pPr lvl="1"/>
            <a:r>
              <a:rPr lang="en-GB" dirty="0" smtClean="0"/>
              <a:t>Security testing automated in every phase</a:t>
            </a:r>
          </a:p>
          <a:p>
            <a:pPr lvl="1"/>
            <a:r>
              <a:rPr lang="en-GB" dirty="0" smtClean="0"/>
              <a:t>Security provides value through making security normal</a:t>
            </a:r>
            <a:endParaRPr lang="en-GB" dirty="0" smtClean="0"/>
          </a:p>
          <a:p>
            <a:r>
              <a:rPr lang="en-GB" dirty="0" smtClean="0"/>
              <a:t>Security’s Path to Influence</a:t>
            </a:r>
          </a:p>
          <a:p>
            <a:pPr lvl="1"/>
            <a:r>
              <a:rPr lang="en-GB" dirty="0" smtClean="0"/>
              <a:t>Influence organizational culture</a:t>
            </a:r>
          </a:p>
          <a:p>
            <a:pPr lvl="1"/>
            <a:r>
              <a:rPr lang="en-GB" dirty="0" smtClean="0"/>
              <a:t>Automate and Monitor across the pipeline</a:t>
            </a:r>
          </a:p>
          <a:p>
            <a:pPr lvl="1"/>
            <a:r>
              <a:rPr lang="en-GB" dirty="0" smtClean="0"/>
              <a:t>Identify resource misconfiguration</a:t>
            </a:r>
          </a:p>
          <a:p>
            <a:endParaRPr lang="en-US" dirty="0"/>
          </a:p>
        </p:txBody>
      </p:sp>
    </p:spTree>
    <p:extLst>
      <p:ext uri="{BB962C8B-B14F-4D97-AF65-F5344CB8AC3E}">
        <p14:creationId xmlns:p14="http://schemas.microsoft.com/office/powerpoint/2010/main" val="18046787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Sample</a:t>
            </a:r>
            <a:endParaRPr lang="en-US" dirty="0"/>
          </a:p>
        </p:txBody>
      </p:sp>
      <p:pic>
        <p:nvPicPr>
          <p:cNvPr id="5" name="Picture 4"/>
          <p:cNvPicPr>
            <a:picLocks noChangeAspect="1"/>
          </p:cNvPicPr>
          <p:nvPr/>
        </p:nvPicPr>
        <p:blipFill>
          <a:blip r:embed="rId3"/>
          <a:stretch>
            <a:fillRect/>
          </a:stretch>
        </p:blipFill>
        <p:spPr>
          <a:xfrm>
            <a:off x="588263" y="1459230"/>
            <a:ext cx="10458450" cy="4914900"/>
          </a:xfrm>
          <a:prstGeom prst="rect">
            <a:avLst/>
          </a:prstGeom>
        </p:spPr>
      </p:pic>
    </p:spTree>
    <p:extLst>
      <p:ext uri="{BB962C8B-B14F-4D97-AF65-F5344CB8AC3E}">
        <p14:creationId xmlns:p14="http://schemas.microsoft.com/office/powerpoint/2010/main" val="143879709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US" dirty="0"/>
          </a:p>
        </p:txBody>
      </p:sp>
      <p:sp>
        <p:nvSpPr>
          <p:cNvPr id="3" name="Text Placeholder 2"/>
          <p:cNvSpPr>
            <a:spLocks noGrp="1"/>
          </p:cNvSpPr>
          <p:nvPr>
            <p:ph type="body" sz="quarter" idx="10"/>
          </p:nvPr>
        </p:nvSpPr>
        <p:spPr>
          <a:xfrm>
            <a:off x="584200" y="1435497"/>
            <a:ext cx="11018520" cy="4924425"/>
          </a:xfrm>
        </p:spPr>
        <p:txBody>
          <a:bodyPr/>
          <a:lstStyle/>
          <a:p>
            <a:r>
              <a:rPr lang="en-GB" dirty="0" smtClean="0"/>
              <a:t>Agile Application Security book (O’Reilly)</a:t>
            </a:r>
          </a:p>
          <a:p>
            <a:r>
              <a:rPr lang="en-GB" dirty="0" smtClean="0"/>
              <a:t>Building a Modern Security Program book by Rebecca </a:t>
            </a:r>
            <a:r>
              <a:rPr lang="en-GB" dirty="0" err="1" smtClean="0"/>
              <a:t>Huehls</a:t>
            </a:r>
            <a:r>
              <a:rPr lang="en-GB" dirty="0" smtClean="0"/>
              <a:t> and Zane Lackey</a:t>
            </a:r>
          </a:p>
          <a:p>
            <a:r>
              <a:rPr lang="en-GB" dirty="0" smtClean="0"/>
              <a:t>Hands-On Security in DevOps book by Tony Hsu</a:t>
            </a:r>
          </a:p>
          <a:p>
            <a:r>
              <a:rPr lang="en-GB" dirty="0" smtClean="0"/>
              <a:t>DevSecOps: Building a Secure Continuous Delivery Pipeline</a:t>
            </a:r>
          </a:p>
          <a:p>
            <a:r>
              <a:rPr lang="en-GB" dirty="0" smtClean="0"/>
              <a:t>Linux Academy – DevSecOps Essentials</a:t>
            </a:r>
          </a:p>
          <a:p>
            <a:r>
              <a:rPr lang="en-GB" dirty="0" smtClean="0"/>
              <a:t>WebSites</a:t>
            </a:r>
          </a:p>
          <a:p>
            <a:pPr lvl="1"/>
            <a:r>
              <a:rPr lang="en-US" dirty="0" smtClean="0">
                <a:hlinkClick r:id="rId3"/>
              </a:rPr>
              <a:t>https</a:t>
            </a:r>
            <a:r>
              <a:rPr lang="en-US" dirty="0">
                <a:hlinkClick r:id="rId3"/>
              </a:rPr>
              <a:t>://</a:t>
            </a:r>
            <a:r>
              <a:rPr lang="en-US" dirty="0" smtClean="0">
                <a:hlinkClick r:id="rId3"/>
              </a:rPr>
              <a:t>www.devseccon.com</a:t>
            </a:r>
            <a:r>
              <a:rPr lang="en-US" dirty="0" smtClean="0"/>
              <a:t> (</a:t>
            </a:r>
            <a:r>
              <a:rPr lang="en-GB" dirty="0" err="1" smtClean="0"/>
              <a:t>DevSecCon</a:t>
            </a:r>
            <a:r>
              <a:rPr lang="en-GB" dirty="0" smtClean="0"/>
              <a:t>)</a:t>
            </a:r>
            <a:endParaRPr lang="en-US" dirty="0" smtClean="0"/>
          </a:p>
          <a:p>
            <a:pPr lvl="1"/>
            <a:r>
              <a:rPr lang="en-US" dirty="0">
                <a:hlinkClick r:id="rId4"/>
              </a:rPr>
              <a:t>https://www.devsecops.org/</a:t>
            </a:r>
            <a:endParaRPr lang="en-US" dirty="0"/>
          </a:p>
          <a:p>
            <a:pPr lvl="1"/>
            <a:endParaRPr lang="en-GB" dirty="0" smtClean="0"/>
          </a:p>
          <a:p>
            <a:pPr lvl="1"/>
            <a:endParaRPr lang="en-US" dirty="0"/>
          </a:p>
        </p:txBody>
      </p:sp>
    </p:spTree>
    <p:extLst>
      <p:ext uri="{BB962C8B-B14F-4D97-AF65-F5344CB8AC3E}">
        <p14:creationId xmlns:p14="http://schemas.microsoft.com/office/powerpoint/2010/main" val="6166992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90E4-C477-40C4-8D62-41A2320A2CA6}"/>
              </a:ext>
            </a:extLst>
          </p:cNvPr>
          <p:cNvSpPr>
            <a:spLocks noGrp="1"/>
          </p:cNvSpPr>
          <p:nvPr>
            <p:ph type="title"/>
          </p:nvPr>
        </p:nvSpPr>
        <p:spPr/>
        <p:txBody>
          <a:bodyPr/>
          <a:lstStyle/>
          <a:p>
            <a:r>
              <a:rPr lang="en-GB" dirty="0" smtClean="0"/>
              <a:t>Agenda</a:t>
            </a:r>
            <a:endParaRPr lang="en-US" dirty="0"/>
          </a:p>
        </p:txBody>
      </p:sp>
      <p:sp>
        <p:nvSpPr>
          <p:cNvPr id="3" name="Text Placeholder 2">
            <a:extLst>
              <a:ext uri="{FF2B5EF4-FFF2-40B4-BE49-F238E27FC236}">
                <a16:creationId xmlns:a16="http://schemas.microsoft.com/office/drawing/2014/main" id="{DFDFC56A-FCC1-43C3-92A8-0F48D37C4865}"/>
              </a:ext>
            </a:extLst>
          </p:cNvPr>
          <p:cNvSpPr>
            <a:spLocks noGrp="1"/>
          </p:cNvSpPr>
          <p:nvPr>
            <p:ph type="body" sz="quarter" idx="10"/>
          </p:nvPr>
        </p:nvSpPr>
        <p:spPr>
          <a:xfrm>
            <a:off x="486137" y="1435497"/>
            <a:ext cx="11116583" cy="4050340"/>
          </a:xfrm>
        </p:spPr>
        <p:txBody>
          <a:bodyPr/>
          <a:lstStyle/>
          <a:p>
            <a:r>
              <a:rPr lang="en-GB" dirty="0" smtClean="0"/>
              <a:t>The Changes In The World</a:t>
            </a:r>
            <a:endParaRPr lang="en-GB" dirty="0" smtClean="0"/>
          </a:p>
          <a:p>
            <a:r>
              <a:rPr lang="en-GB" dirty="0" smtClean="0"/>
              <a:t>The Issues – Security</a:t>
            </a:r>
          </a:p>
          <a:p>
            <a:r>
              <a:rPr lang="en-GB" dirty="0" smtClean="0"/>
              <a:t>The Issues  - DevOps</a:t>
            </a:r>
            <a:endParaRPr lang="en-GB" dirty="0" smtClean="0"/>
          </a:p>
          <a:p>
            <a:r>
              <a:rPr lang="en-GB" dirty="0" smtClean="0"/>
              <a:t>What is DevSecOps?</a:t>
            </a:r>
            <a:endParaRPr lang="en-GB" dirty="0" smtClean="0"/>
          </a:p>
          <a:p>
            <a:r>
              <a:rPr lang="en-GB" dirty="0" smtClean="0"/>
              <a:t>DevSecOps components</a:t>
            </a:r>
            <a:endParaRPr lang="en-GB" dirty="0" smtClean="0"/>
          </a:p>
          <a:p>
            <a:r>
              <a:rPr lang="en-GB" dirty="0" smtClean="0"/>
              <a:t>Key takeaways</a:t>
            </a:r>
          </a:p>
          <a:p>
            <a:r>
              <a:rPr lang="en-GB" dirty="0" smtClean="0"/>
              <a:t>DevSecOps Resources</a:t>
            </a:r>
            <a:endParaRPr lang="en-GB" dirty="0" smtClean="0"/>
          </a:p>
          <a:p>
            <a:endParaRPr lang="en-GB" dirty="0" smtClean="0"/>
          </a:p>
        </p:txBody>
      </p:sp>
    </p:spTree>
    <p:extLst>
      <p:ext uri="{BB962C8B-B14F-4D97-AF65-F5344CB8AC3E}">
        <p14:creationId xmlns:p14="http://schemas.microsoft.com/office/powerpoint/2010/main" val="256962243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2970EF-107A-446C-A47A-2ACAEC395742}"/>
              </a:ext>
            </a:extLst>
          </p:cNvPr>
          <p:cNvSpPr txBox="1"/>
          <p:nvPr/>
        </p:nvSpPr>
        <p:spPr>
          <a:xfrm>
            <a:off x="2198914" y="3069773"/>
            <a:ext cx="7674427" cy="12824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609600" rtl="0" eaLnBrk="1" fontAlgn="auto" latinLnBrk="0" hangingPunct="0">
              <a:lnSpc>
                <a:spcPts val="2000"/>
              </a:lnSpc>
              <a:spcBef>
                <a:spcPts val="0"/>
              </a:spcBef>
              <a:spcAft>
                <a:spcPts val="0"/>
              </a:spcAft>
              <a:buClrTx/>
              <a:buSzTx/>
              <a:buFontTx/>
              <a:buNone/>
              <a:tabLst/>
              <a:defRPr/>
            </a:pPr>
            <a:r>
              <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rPr>
              <a:t>The Changes In </a:t>
            </a:r>
          </a:p>
          <a:p>
            <a:pPr marL="0" marR="0" lvl="0" indent="0" algn="ctr" defTabSz="609600" rtl="0" eaLnBrk="1" fontAlgn="auto" latinLnBrk="0" hangingPunct="0">
              <a:lnSpc>
                <a:spcPts val="2000"/>
              </a:lnSpc>
              <a:spcBef>
                <a:spcPts val="0"/>
              </a:spcBef>
              <a:spcAft>
                <a:spcPts val="0"/>
              </a:spcAft>
              <a:buClrTx/>
              <a:buSzTx/>
              <a:buFontTx/>
              <a:buNone/>
              <a:tabLst/>
              <a:defRPr/>
            </a:pPr>
            <a:endParaRPr lang="sv-SE" sz="7200" b="1" kern="0" dirty="0">
              <a:solidFill>
                <a:srgbClr val="1A1A1A"/>
              </a:solidFill>
              <a:latin typeface="Britannic Bold" panose="020B0903060703020204" pitchFamily="34" charset="0"/>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endPar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endParaRPr lang="sv-SE" sz="7200" b="1" kern="0" dirty="0">
              <a:solidFill>
                <a:srgbClr val="1A1A1A"/>
              </a:solidFill>
              <a:latin typeface="Britannic Bold" panose="020B0903060703020204" pitchFamily="34" charset="0"/>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r>
              <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rPr>
              <a:t>The World</a:t>
            </a:r>
            <a:endParaRPr kumimoji="0" lang="en-CA" sz="7200" b="1" i="0" u="none" strike="noStrike" kern="0" cap="none" spc="0" normalizeH="0" baseline="0" noProof="0" dirty="0">
              <a:ln>
                <a:noFill/>
              </a:ln>
              <a:solidFill>
                <a:srgbClr val="1A1A1A"/>
              </a:solidFill>
              <a:effectLst/>
              <a:uLnTx/>
              <a:uFillTx/>
              <a:latin typeface="Britannic Bold" panose="020B0903060703020204" pitchFamily="34" charset="0"/>
              <a:ea typeface="+mn-ea"/>
              <a:cs typeface="Arial"/>
              <a:sym typeface="Arial"/>
            </a:endParaRPr>
          </a:p>
        </p:txBody>
      </p:sp>
    </p:spTree>
    <p:extLst>
      <p:ext uri="{BB962C8B-B14F-4D97-AF65-F5344CB8AC3E}">
        <p14:creationId xmlns:p14="http://schemas.microsoft.com/office/powerpoint/2010/main" val="18760773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 Major Movements</a:t>
            </a:r>
            <a:endParaRPr lang="en-US" dirty="0"/>
          </a:p>
        </p:txBody>
      </p:sp>
      <p:sp>
        <p:nvSpPr>
          <p:cNvPr id="3" name="Text Placeholder 2"/>
          <p:cNvSpPr>
            <a:spLocks noGrp="1"/>
          </p:cNvSpPr>
          <p:nvPr>
            <p:ph type="body" sz="quarter" idx="10"/>
          </p:nvPr>
        </p:nvSpPr>
        <p:spPr>
          <a:xfrm>
            <a:off x="584200" y="1435497"/>
            <a:ext cx="11018520" cy="1465016"/>
          </a:xfrm>
        </p:spPr>
        <p:txBody>
          <a:bodyPr/>
          <a:lstStyle/>
          <a:p>
            <a:r>
              <a:rPr lang="en-GB" dirty="0" smtClean="0"/>
              <a:t>Waterfall </a:t>
            </a:r>
            <a:r>
              <a:rPr lang="en-GB" dirty="0" smtClean="0">
                <a:sym typeface="Wingdings" panose="05000000000000000000" pitchFamily="2" charset="2"/>
              </a:rPr>
              <a:t> Agile  DevOps</a:t>
            </a:r>
          </a:p>
          <a:p>
            <a:r>
              <a:rPr lang="en-GB" dirty="0" smtClean="0">
                <a:sym typeface="Wingdings" panose="05000000000000000000" pitchFamily="2" charset="2"/>
              </a:rPr>
              <a:t>Monolith  </a:t>
            </a:r>
            <a:r>
              <a:rPr lang="en-GB" dirty="0" err="1" smtClean="0">
                <a:sym typeface="Wingdings" panose="05000000000000000000" pitchFamily="2" charset="2"/>
              </a:rPr>
              <a:t>Microservices</a:t>
            </a:r>
            <a:endParaRPr lang="en-GB" dirty="0" smtClean="0">
              <a:sym typeface="Wingdings" panose="05000000000000000000" pitchFamily="2" charset="2"/>
            </a:endParaRPr>
          </a:p>
          <a:p>
            <a:r>
              <a:rPr lang="en-GB" dirty="0" err="1" smtClean="0">
                <a:sym typeface="Wingdings" panose="05000000000000000000" pitchFamily="2" charset="2"/>
              </a:rPr>
              <a:t>Datacenter</a:t>
            </a:r>
            <a:r>
              <a:rPr lang="en-GB" dirty="0" smtClean="0">
                <a:sym typeface="Wingdings" panose="05000000000000000000" pitchFamily="2" charset="2"/>
              </a:rPr>
              <a:t>  Cloud</a:t>
            </a:r>
            <a:endParaRPr lang="en-US" dirty="0"/>
          </a:p>
        </p:txBody>
      </p:sp>
    </p:spTree>
    <p:extLst>
      <p:ext uri="{BB962C8B-B14F-4D97-AF65-F5344CB8AC3E}">
        <p14:creationId xmlns:p14="http://schemas.microsoft.com/office/powerpoint/2010/main" val="388388775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36571" y="870338"/>
            <a:ext cx="4093711" cy="5783284"/>
          </a:xfrm>
          <a:prstGeom prst="rect">
            <a:avLst/>
          </a:prstGeom>
        </p:spPr>
      </p:pic>
      <p:sp>
        <p:nvSpPr>
          <p:cNvPr id="3" name="Title 1"/>
          <p:cNvSpPr>
            <a:spLocks noGrp="1"/>
          </p:cNvSpPr>
          <p:nvPr>
            <p:ph type="title"/>
          </p:nvPr>
        </p:nvSpPr>
        <p:spPr>
          <a:xfrm>
            <a:off x="424977" y="228600"/>
            <a:ext cx="11018520" cy="553998"/>
          </a:xfrm>
        </p:spPr>
        <p:txBody>
          <a:bodyPr/>
          <a:lstStyle/>
          <a:p>
            <a:r>
              <a:rPr lang="en-GB" dirty="0" smtClean="0"/>
              <a:t>Software-Defined Everything</a:t>
            </a:r>
            <a:endParaRPr lang="en-US" dirty="0"/>
          </a:p>
        </p:txBody>
      </p:sp>
    </p:spTree>
    <p:extLst>
      <p:ext uri="{BB962C8B-B14F-4D97-AF65-F5344CB8AC3E}">
        <p14:creationId xmlns:p14="http://schemas.microsoft.com/office/powerpoint/2010/main" val="162152952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1406" y="648896"/>
            <a:ext cx="10637304" cy="5962954"/>
          </a:xfrm>
          <a:prstGeom prst="rect">
            <a:avLst/>
          </a:prstGeom>
        </p:spPr>
      </p:pic>
    </p:spTree>
    <p:extLst>
      <p:ext uri="{BB962C8B-B14F-4D97-AF65-F5344CB8AC3E}">
        <p14:creationId xmlns:p14="http://schemas.microsoft.com/office/powerpoint/2010/main" val="341538683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2970EF-107A-446C-A47A-2ACAEC395742}"/>
              </a:ext>
            </a:extLst>
          </p:cNvPr>
          <p:cNvSpPr txBox="1"/>
          <p:nvPr/>
        </p:nvSpPr>
        <p:spPr>
          <a:xfrm>
            <a:off x="2198914" y="3069773"/>
            <a:ext cx="7674427" cy="128240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609600" rtl="0" eaLnBrk="1" fontAlgn="auto" latinLnBrk="0" hangingPunct="0">
              <a:lnSpc>
                <a:spcPts val="2000"/>
              </a:lnSpc>
              <a:spcBef>
                <a:spcPts val="0"/>
              </a:spcBef>
              <a:spcAft>
                <a:spcPts val="0"/>
              </a:spcAft>
              <a:buClrTx/>
              <a:buSzTx/>
              <a:buFontTx/>
              <a:buNone/>
              <a:tabLst/>
              <a:defRPr/>
            </a:pPr>
            <a:r>
              <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rPr>
              <a:t>The Issues – </a:t>
            </a:r>
          </a:p>
          <a:p>
            <a:pPr marL="0" marR="0" lvl="0" indent="0" algn="ctr" defTabSz="609600" rtl="0" eaLnBrk="1" fontAlgn="auto" latinLnBrk="0" hangingPunct="0">
              <a:lnSpc>
                <a:spcPts val="2000"/>
              </a:lnSpc>
              <a:spcBef>
                <a:spcPts val="0"/>
              </a:spcBef>
              <a:spcAft>
                <a:spcPts val="0"/>
              </a:spcAft>
              <a:buClrTx/>
              <a:buSzTx/>
              <a:buFontTx/>
              <a:buNone/>
              <a:tabLst/>
              <a:defRPr/>
            </a:pPr>
            <a:endParaRPr lang="sv-SE" sz="7200" b="1" kern="0" dirty="0">
              <a:solidFill>
                <a:srgbClr val="1A1A1A"/>
              </a:solidFill>
              <a:latin typeface="Britannic Bold" panose="020B0903060703020204" pitchFamily="34" charset="0"/>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endPar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endParaRPr lang="sv-SE" sz="7200" b="1" kern="0" dirty="0">
              <a:solidFill>
                <a:srgbClr val="1A1A1A"/>
              </a:solidFill>
              <a:latin typeface="Britannic Bold" panose="020B0903060703020204" pitchFamily="34" charset="0"/>
              <a:cs typeface="Arial"/>
              <a:sym typeface="Arial"/>
            </a:endParaRPr>
          </a:p>
          <a:p>
            <a:pPr marL="0" marR="0" lvl="0" indent="0" algn="ctr" defTabSz="609600" rtl="0" eaLnBrk="1" fontAlgn="auto" latinLnBrk="0" hangingPunct="0">
              <a:lnSpc>
                <a:spcPts val="2000"/>
              </a:lnSpc>
              <a:spcBef>
                <a:spcPts val="0"/>
              </a:spcBef>
              <a:spcAft>
                <a:spcPts val="0"/>
              </a:spcAft>
              <a:buClrTx/>
              <a:buSzTx/>
              <a:buFontTx/>
              <a:buNone/>
              <a:tabLst/>
              <a:defRPr/>
            </a:pPr>
            <a:r>
              <a:rPr kumimoji="0" lang="sv-SE" sz="7200" b="1" i="0" u="none" strike="noStrike" kern="0" cap="none" spc="0" normalizeH="0" baseline="0" noProof="0" dirty="0" smtClean="0">
                <a:ln>
                  <a:noFill/>
                </a:ln>
                <a:solidFill>
                  <a:srgbClr val="1A1A1A"/>
                </a:solidFill>
                <a:effectLst/>
                <a:uLnTx/>
                <a:uFillTx/>
                <a:latin typeface="Britannic Bold" panose="020B0903060703020204" pitchFamily="34" charset="0"/>
                <a:ea typeface="+mn-ea"/>
                <a:cs typeface="Arial"/>
                <a:sym typeface="Arial"/>
              </a:rPr>
              <a:t>Security</a:t>
            </a:r>
            <a:endParaRPr kumimoji="0" lang="en-CA" sz="7200" b="1" i="0" u="none" strike="noStrike" kern="0" cap="none" spc="0" normalizeH="0" baseline="0" noProof="0" dirty="0">
              <a:ln>
                <a:noFill/>
              </a:ln>
              <a:solidFill>
                <a:srgbClr val="1A1A1A"/>
              </a:solidFill>
              <a:effectLst/>
              <a:uLnTx/>
              <a:uFillTx/>
              <a:latin typeface="Britannic Bold" panose="020B0903060703020204" pitchFamily="34" charset="0"/>
              <a:ea typeface="+mn-ea"/>
              <a:cs typeface="Arial"/>
              <a:sym typeface="Arial"/>
            </a:endParaRPr>
          </a:p>
        </p:txBody>
      </p:sp>
    </p:spTree>
    <p:extLst>
      <p:ext uri="{BB962C8B-B14F-4D97-AF65-F5344CB8AC3E}">
        <p14:creationId xmlns:p14="http://schemas.microsoft.com/office/powerpoint/2010/main" val="35446799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Issues (Security) – We live in a DevOps world</a:t>
            </a:r>
            <a:endParaRPr lang="en-US" dirty="0"/>
          </a:p>
        </p:txBody>
      </p:sp>
      <p:pic>
        <p:nvPicPr>
          <p:cNvPr id="7" name="Picture 6"/>
          <p:cNvPicPr>
            <a:picLocks noChangeAspect="1"/>
          </p:cNvPicPr>
          <p:nvPr/>
        </p:nvPicPr>
        <p:blipFill>
          <a:blip r:embed="rId3"/>
          <a:stretch>
            <a:fillRect/>
          </a:stretch>
        </p:blipFill>
        <p:spPr>
          <a:xfrm>
            <a:off x="588263" y="1239350"/>
            <a:ext cx="4173635" cy="5510902"/>
          </a:xfrm>
          <a:prstGeom prst="rect">
            <a:avLst/>
          </a:prstGeom>
        </p:spPr>
      </p:pic>
      <p:sp>
        <p:nvSpPr>
          <p:cNvPr id="8" name="Text Placeholder 2"/>
          <p:cNvSpPr>
            <a:spLocks noGrp="1"/>
          </p:cNvSpPr>
          <p:nvPr>
            <p:ph type="body" sz="quarter" idx="10"/>
          </p:nvPr>
        </p:nvSpPr>
        <p:spPr>
          <a:xfrm>
            <a:off x="5174778" y="1772954"/>
            <a:ext cx="6432005" cy="3077766"/>
          </a:xfrm>
        </p:spPr>
        <p:txBody>
          <a:bodyPr/>
          <a:lstStyle/>
          <a:p>
            <a:pPr marL="0" indent="0">
              <a:buNone/>
            </a:pPr>
            <a:r>
              <a:rPr lang="sv-SE" sz="4000" dirty="0" smtClean="0">
                <a:latin typeface="Britannic Bold" panose="020B0903060703020204" pitchFamily="34" charset="0"/>
              </a:rPr>
              <a:t>”Many </a:t>
            </a:r>
            <a:r>
              <a:rPr lang="sv-SE" sz="4000" dirty="0" smtClean="0">
                <a:solidFill>
                  <a:schemeClr val="accent3">
                    <a:lumMod val="60000"/>
                    <a:lumOff val="40000"/>
                  </a:schemeClr>
                </a:solidFill>
                <a:latin typeface="Britannic Bold" panose="020B0903060703020204" pitchFamily="34" charset="0"/>
              </a:rPr>
              <a:t>Security</a:t>
            </a:r>
            <a:r>
              <a:rPr lang="sv-SE" sz="4000" dirty="0" smtClean="0">
                <a:latin typeface="Britannic Bold" panose="020B0903060703020204" pitchFamily="34" charset="0"/>
              </a:rPr>
              <a:t> </a:t>
            </a:r>
            <a:r>
              <a:rPr lang="en-US" sz="4000" dirty="0">
                <a:latin typeface="Britannic Bold" panose="020B0903060703020204" pitchFamily="34" charset="0"/>
              </a:rPr>
              <a:t>teams work with a worldview where their goal is to inhibit change as much as </a:t>
            </a:r>
            <a:r>
              <a:rPr lang="en-US" sz="4000" dirty="0" smtClean="0">
                <a:latin typeface="Britannic Bold" panose="020B0903060703020204" pitchFamily="34" charset="0"/>
              </a:rPr>
              <a:t>possible”</a:t>
            </a:r>
            <a:endParaRPr lang="en-US" sz="4000" dirty="0"/>
          </a:p>
        </p:txBody>
      </p:sp>
    </p:spTree>
    <p:extLst>
      <p:ext uri="{BB962C8B-B14F-4D97-AF65-F5344CB8AC3E}">
        <p14:creationId xmlns:p14="http://schemas.microsoft.com/office/powerpoint/2010/main" val="99535517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5-50203_Microsoft_Ignite_Template">
  <a:themeElements>
    <a:clrScheme name="Custom 34">
      <a:dk1>
        <a:srgbClr val="1A1A1A"/>
      </a:dk1>
      <a:lt1>
        <a:srgbClr val="FFFFFF"/>
      </a:lt1>
      <a:dk2>
        <a:srgbClr val="0D0D0D"/>
      </a:dk2>
      <a:lt2>
        <a:srgbClr val="E8E8E8"/>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2475</Words>
  <Application>Microsoft Office PowerPoint</Application>
  <PresentationFormat>Widescreen</PresentationFormat>
  <Paragraphs>267</Paragraphs>
  <Slides>26</Slides>
  <Notes>19</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Adelle Sans Light</vt:lpstr>
      <vt:lpstr>Arial</vt:lpstr>
      <vt:lpstr>Britannic Bold</vt:lpstr>
      <vt:lpstr>Calibri</vt:lpstr>
      <vt:lpstr>Consolas</vt:lpstr>
      <vt:lpstr>Segoe UI</vt:lpstr>
      <vt:lpstr>Segoe UI Semibold</vt:lpstr>
      <vt:lpstr>Segoe UI Semilight</vt:lpstr>
      <vt:lpstr>Wingdings</vt:lpstr>
      <vt:lpstr>1_5-50203_Microsoft_Ignite_Template</vt:lpstr>
      <vt:lpstr>5-50203_Microsoft_Ignite_Template</vt:lpstr>
      <vt:lpstr>Introduction To DevSecOps</vt:lpstr>
      <vt:lpstr>Mental Health Awareness Week Coming!</vt:lpstr>
      <vt:lpstr>Agenda</vt:lpstr>
      <vt:lpstr>PowerPoint Presentation</vt:lpstr>
      <vt:lpstr>3 Major Movements</vt:lpstr>
      <vt:lpstr>Software-Defined Everything</vt:lpstr>
      <vt:lpstr>PowerPoint Presentation</vt:lpstr>
      <vt:lpstr>PowerPoint Presentation</vt:lpstr>
      <vt:lpstr>The Issues (Security) – We live in a DevOps world</vt:lpstr>
      <vt:lpstr>The Issues – Security – We live in a DevOps world</vt:lpstr>
      <vt:lpstr>Cloud Threat Intelligence - https://youtu.be/6xnX42FXOsM</vt:lpstr>
      <vt:lpstr>PowerPoint Presentation</vt:lpstr>
      <vt:lpstr>PowerPoint Presentation</vt:lpstr>
      <vt:lpstr>The Issues – DevOps – Lacks Security Emphasis</vt:lpstr>
      <vt:lpstr>PowerPoint Presentation</vt:lpstr>
      <vt:lpstr>PowerPoint Presentation</vt:lpstr>
      <vt:lpstr>DevSecOps</vt:lpstr>
      <vt:lpstr>PowerPoint Presentation</vt:lpstr>
      <vt:lpstr>DevSecOps Components</vt:lpstr>
      <vt:lpstr>DevSecOps Component #1 – Focus on Automation</vt:lpstr>
      <vt:lpstr>DevSecOps Component #2 – Focus on Shifting Left</vt:lpstr>
      <vt:lpstr>DevSecOps Component #3 – Focus on Empowerment</vt:lpstr>
      <vt:lpstr>DevSecOps Component #3 – Focus on Empowerment</vt:lpstr>
      <vt:lpstr>Key Takeways</vt:lpstr>
      <vt:lpstr>Sample</vt:lpstr>
      <vt:lpstr>Resources</vt:lpstr>
    </vt:vector>
  </TitlesOfParts>
  <Company>Sophos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Okeyode</dc:creator>
  <cp:lastModifiedBy>David Okeyode</cp:lastModifiedBy>
  <cp:revision>14</cp:revision>
  <dcterms:created xsi:type="dcterms:W3CDTF">2019-04-28T19:07:49Z</dcterms:created>
  <dcterms:modified xsi:type="dcterms:W3CDTF">2019-04-29T21:24:13Z</dcterms:modified>
</cp:coreProperties>
</file>